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84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13 Título"/>
          <p:cNvSpPr>
            <a:spLocks noGrp="1"/>
          </p:cNvSpPr>
          <p:nvPr>
            <p:ph type="ctrTitle"/>
          </p:nvPr>
        </p:nvSpPr>
        <p:spPr>
          <a:xfrm>
            <a:off x="1432560" y="359898"/>
            <a:ext cx="7406640" cy="1472184"/>
          </a:xfrm>
        </p:spPr>
        <p:txBody>
          <a:bodyPr anchor="b"/>
          <a:lstStyle>
            <a:lvl1pPr algn="l">
              <a:defRPr/>
            </a:lvl1pPr>
            <a:extLst/>
          </a:lstStyle>
          <a:p>
            <a:r>
              <a:rPr kumimoji="0" lang="es-ES" smtClean="0"/>
              <a:t>Haga clic para modificar el estilo de título del patrón</a:t>
            </a:r>
            <a:endParaRPr kumimoji="0"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7" name="6 Marcador de fecha"/>
          <p:cNvSpPr>
            <a:spLocks noGrp="1"/>
          </p:cNvSpPr>
          <p:nvPr>
            <p:ph type="dt" sz="half" idx="10"/>
          </p:nvPr>
        </p:nvSpPr>
        <p:spPr/>
        <p:txBody>
          <a:bodyPr/>
          <a:lstStyle>
            <a:extLst/>
          </a:lstStyle>
          <a:p>
            <a:fld id="{7FDF7F92-96DD-4F51-8393-05BAA29AFA41}" type="datetimeFigureOut">
              <a:rPr lang="es-ES" smtClean="0"/>
              <a:pPr/>
              <a:t>29/05/2013</a:t>
            </a:fld>
            <a:endParaRPr lang="es-ES"/>
          </a:p>
        </p:txBody>
      </p:sp>
      <p:sp>
        <p:nvSpPr>
          <p:cNvPr id="20" name="19 Marcador de pie de página"/>
          <p:cNvSpPr>
            <a:spLocks noGrp="1"/>
          </p:cNvSpPr>
          <p:nvPr>
            <p:ph type="ftr" sz="quarter" idx="11"/>
          </p:nvPr>
        </p:nvSpPr>
        <p:spPr/>
        <p:txBody>
          <a:bodyPr/>
          <a:lstStyle>
            <a:extLst/>
          </a:lstStyle>
          <a:p>
            <a:endParaRPr lang="es-ES"/>
          </a:p>
        </p:txBody>
      </p:sp>
      <p:sp>
        <p:nvSpPr>
          <p:cNvPr id="10" name="9 Marcador de número de diapositiva"/>
          <p:cNvSpPr>
            <a:spLocks noGrp="1"/>
          </p:cNvSpPr>
          <p:nvPr>
            <p:ph type="sldNum" sz="quarter" idx="12"/>
          </p:nvPr>
        </p:nvSpPr>
        <p:spPr/>
        <p:txBody>
          <a:bodyPr/>
          <a:lstStyle>
            <a:extLst/>
          </a:lstStyle>
          <a:p>
            <a:fld id="{0BE7FAAA-AD36-428D-A3ED-46F0E5B25113}" type="slidenum">
              <a:rPr lang="es-ES" smtClean="0"/>
              <a:pPr/>
              <a:t>‹Nº›</a:t>
            </a:fld>
            <a:endParaRPr lang="es-ES"/>
          </a:p>
        </p:txBody>
      </p:sp>
      <p:sp>
        <p:nvSpPr>
          <p:cNvPr id="8" name="7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FDF7F92-96DD-4F51-8393-05BAA29AFA41}" type="datetimeFigureOut">
              <a:rPr lang="es-ES" smtClean="0"/>
              <a:pPr/>
              <a:t>29/05/2013</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0BE7FAAA-AD36-428D-A3ED-46F0E5B25113}"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9"/>
            <a:ext cx="18288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1143000" y="274640"/>
            <a:ext cx="55626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FDF7F92-96DD-4F51-8393-05BAA29AFA41}" type="datetimeFigureOut">
              <a:rPr lang="es-ES" smtClean="0"/>
              <a:pPr/>
              <a:t>29/05/2013</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0BE7FAAA-AD36-428D-A3ED-46F0E5B25113}"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FDF7F92-96DD-4F51-8393-05BAA29AFA41}" type="datetimeFigureOut">
              <a:rPr lang="es-ES" smtClean="0"/>
              <a:pPr/>
              <a:t>29/05/2013</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0BE7FAAA-AD36-428D-A3ED-46F0E5B25113}"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6 Rectángulo"/>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7FDF7F92-96DD-4F51-8393-05BAA29AFA41}" type="datetimeFigureOut">
              <a:rPr lang="es-ES" smtClean="0"/>
              <a:pPr/>
              <a:t>29/05/2013</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0BE7FAAA-AD36-428D-A3ED-46F0E5B25113}" type="slidenum">
              <a:rPr lang="es-ES" smtClean="0"/>
              <a:pPr/>
              <a:t>‹Nº›</a:t>
            </a:fld>
            <a:endParaRPr lang="es-ES"/>
          </a:p>
        </p:txBody>
      </p:sp>
      <p:sp>
        <p:nvSpPr>
          <p:cNvPr id="10" name="9 Rectángulo"/>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7FDF7F92-96DD-4F51-8393-05BAA29AFA41}" type="datetimeFigureOut">
              <a:rPr lang="es-ES" smtClean="0"/>
              <a:pPr/>
              <a:t>29/05/2013</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0BE7FAAA-AD36-428D-A3ED-46F0E5B25113}"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7FDF7F92-96DD-4F51-8393-05BAA29AFA41}" type="datetimeFigureOut">
              <a:rPr lang="es-ES" smtClean="0"/>
              <a:pPr/>
              <a:t>29/05/2013</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0BE7FAAA-AD36-428D-A3ED-46F0E5B25113}"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nchor="ct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7FDF7F92-96DD-4F51-8393-05BAA29AFA41}" type="datetimeFigureOut">
              <a:rPr lang="es-ES" smtClean="0"/>
              <a:pPr/>
              <a:t>29/05/2013</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0BE7FAAA-AD36-428D-A3ED-46F0E5B25113}"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4 Rectángulo"/>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fld id="{7FDF7F92-96DD-4F51-8393-05BAA29AFA41}" type="datetimeFigureOut">
              <a:rPr lang="es-ES" smtClean="0"/>
              <a:pPr/>
              <a:t>29/05/2013</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0BE7FAAA-AD36-428D-A3ED-46F0E5B25113}" type="slidenum">
              <a:rPr lang="es-ES" smtClean="0"/>
              <a:pPr/>
              <a:t>‹Nº›</a:t>
            </a:fld>
            <a:endParaRPr lang="es-ES"/>
          </a:p>
        </p:txBody>
      </p:sp>
      <p:sp>
        <p:nvSpPr>
          <p:cNvPr id="6" name="5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7FDF7F92-96DD-4F51-8393-05BAA29AFA41}" type="datetimeFigureOut">
              <a:rPr lang="es-ES" smtClean="0"/>
              <a:pPr/>
              <a:t>29/05/2013</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0BE7FAAA-AD36-428D-A3ED-46F0E5B25113}"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extLst/>
          </a:lstStyle>
          <a:p>
            <a:fld id="{7FDF7F92-96DD-4F51-8393-05BAA29AFA41}" type="datetimeFigureOut">
              <a:rPr lang="es-ES" smtClean="0"/>
              <a:pPr/>
              <a:t>29/05/2013</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0BE7FAAA-AD36-428D-A3ED-46F0E5B25113}" type="slidenum">
              <a:rPr lang="es-ES" smtClean="0"/>
              <a:pPr/>
              <a:t>‹Nº›</a:t>
            </a:fld>
            <a:endParaRPr lang="es-ES"/>
          </a:p>
        </p:txBody>
      </p:sp>
      <p:sp>
        <p:nvSpPr>
          <p:cNvPr id="8" name="7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Marcador de posición de imagen"/>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 smtClean="0"/>
              <a:t>Haga clic en el icono para agregar una imagen</a:t>
            </a:r>
            <a:endParaRPr kumimoji="0" lang="en-US" dirty="0"/>
          </a:p>
        </p:txBody>
      </p:sp>
      <p:sp>
        <p:nvSpPr>
          <p:cNvPr id="9" name="8 Proceso"/>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Proceso"/>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ircular"/>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Anillo"/>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Rectángulo"/>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Marcador de título"/>
          <p:cNvSpPr>
            <a:spLocks noGrp="1"/>
          </p:cNvSpPr>
          <p:nvPr>
            <p:ph type="title"/>
          </p:nvPr>
        </p:nvSpPr>
        <p:spPr>
          <a:xfrm>
            <a:off x="1435608" y="274638"/>
            <a:ext cx="7498080" cy="1143000"/>
          </a:xfrm>
          <a:prstGeom prst="rect">
            <a:avLst/>
          </a:prstGeom>
        </p:spPr>
        <p:txBody>
          <a:bodyPr anchor="ctr">
            <a:normAutofit/>
          </a:bodyPr>
          <a:lstStyle>
            <a:extLst/>
          </a:lstStyle>
          <a:p>
            <a:r>
              <a:rPr kumimoji="0" lang="es-ES" smtClean="0"/>
              <a:t>Haga clic para modificar el estilo de título del patrón</a:t>
            </a:r>
            <a:endParaRPr kumimoji="0" lang="en-US"/>
          </a:p>
        </p:txBody>
      </p:sp>
      <p:sp>
        <p:nvSpPr>
          <p:cNvPr id="9" name="8 Marcador de texto"/>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FDF7F92-96DD-4F51-8393-05BAA29AFA41}" type="datetimeFigureOut">
              <a:rPr lang="es-ES" smtClean="0"/>
              <a:pPr/>
              <a:t>29/05/2013</a:t>
            </a:fld>
            <a:endParaRPr lang="es-ES"/>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s-ES"/>
          </a:p>
        </p:txBody>
      </p:sp>
      <p:sp>
        <p:nvSpPr>
          <p:cNvPr id="22" name="21 Marcador de número de diapositiva"/>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BE7FAAA-AD36-428D-A3ED-46F0E5B25113}" type="slidenum">
              <a:rPr lang="es-ES" smtClean="0"/>
              <a:pPr/>
              <a:t>‹Nº›</a:t>
            </a:fld>
            <a:endParaRPr lang="es-ES"/>
          </a:p>
        </p:txBody>
      </p:sp>
      <p:sp>
        <p:nvSpPr>
          <p:cNvPr id="15" name="14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211960" y="4653136"/>
            <a:ext cx="4392488" cy="954107"/>
          </a:xfrm>
          <a:prstGeom prst="rect">
            <a:avLst/>
          </a:prstGeom>
          <a:noFill/>
        </p:spPr>
        <p:txBody>
          <a:bodyPr wrap="square" rtlCol="0">
            <a:spAutoFit/>
          </a:bodyPr>
          <a:lstStyle/>
          <a:p>
            <a:r>
              <a:rPr lang="es-CL" sz="2800" b="1" dirty="0" smtClean="0">
                <a:solidFill>
                  <a:srgbClr val="00B050"/>
                </a:solidFill>
                <a:latin typeface="+mj-lt"/>
              </a:rPr>
              <a:t>LA METACOMUNICACIÓN</a:t>
            </a:r>
            <a:endParaRPr lang="es-ES" sz="2800" b="1" dirty="0">
              <a:solidFill>
                <a:srgbClr val="00B050"/>
              </a:solidFill>
              <a:latin typeface="+mj-lt"/>
            </a:endParaRPr>
          </a:p>
        </p:txBody>
      </p:sp>
      <p:pic>
        <p:nvPicPr>
          <p:cNvPr id="12289" name="Picture 1" descr="C:\Users\smunoz_fe.HOGARDECRISTO\Desktop\comunicacion.jpg"/>
          <p:cNvPicPr>
            <a:picLocks noChangeAspect="1" noChangeArrowheads="1"/>
          </p:cNvPicPr>
          <p:nvPr/>
        </p:nvPicPr>
        <p:blipFill>
          <a:blip r:embed="rId2" cstate="print"/>
          <a:srcRect b="16532"/>
          <a:stretch>
            <a:fillRect/>
          </a:stretch>
        </p:blipFill>
        <p:spPr bwMode="auto">
          <a:xfrm>
            <a:off x="2699792" y="1412776"/>
            <a:ext cx="3657600" cy="3052936"/>
          </a:xfrm>
          <a:prstGeom prst="rect">
            <a:avLst/>
          </a:prstGeom>
          <a:noFill/>
        </p:spPr>
      </p:pic>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Imagen 4" descr="http://1.bp.blogspot.com/_i5ls-MhD-mE/R13I_FWJYwI/AAAAAAAAAAM/2_-JAo0ewbQ/S300/comunicacion%25202.jpg"/>
          <p:cNvPicPr>
            <a:picLocks noChangeAspect="1" noChangeArrowheads="1"/>
          </p:cNvPicPr>
          <p:nvPr/>
        </p:nvPicPr>
        <p:blipFill>
          <a:blip r:embed="rId2" cstate="print"/>
          <a:srcRect/>
          <a:stretch>
            <a:fillRect/>
          </a:stretch>
        </p:blipFill>
        <p:spPr bwMode="auto">
          <a:xfrm>
            <a:off x="6263680" y="4591178"/>
            <a:ext cx="2880320" cy="2266822"/>
          </a:xfrm>
          <a:prstGeom prst="rect">
            <a:avLst/>
          </a:prstGeom>
          <a:noFill/>
          <a:ln w="9525">
            <a:noFill/>
            <a:miter lim="800000"/>
            <a:headEnd/>
            <a:tailEnd/>
          </a:ln>
        </p:spPr>
      </p:pic>
      <p:sp>
        <p:nvSpPr>
          <p:cNvPr id="1025" name="Rectangle 1"/>
          <p:cNvSpPr>
            <a:spLocks noChangeArrowheads="1"/>
          </p:cNvSpPr>
          <p:nvPr/>
        </p:nvSpPr>
        <p:spPr bwMode="auto">
          <a:xfrm>
            <a:off x="1475656" y="489442"/>
            <a:ext cx="5040560" cy="49552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es-ES" b="0" u="none" strike="noStrike" cap="none" normalizeH="0" baseline="0" dirty="0" smtClean="0">
                <a:ln>
                  <a:noFill/>
                </a:ln>
                <a:solidFill>
                  <a:srgbClr val="0D0D0D"/>
                </a:solidFill>
                <a:effectLst/>
                <a:ea typeface="Times New Roman" pitchFamily="18" charset="0"/>
                <a:cs typeface="Times New Roman" pitchFamily="18" charset="0"/>
              </a:rPr>
              <a:t>La </a:t>
            </a:r>
            <a:r>
              <a:rPr kumimoji="0" lang="es-ES" sz="2400" b="1" u="none" strike="noStrike" cap="none" normalizeH="0" baseline="0" dirty="0" smtClean="0">
                <a:ln>
                  <a:noFill/>
                </a:ln>
                <a:solidFill>
                  <a:srgbClr val="00B050"/>
                </a:solidFill>
                <a:effectLst/>
                <a:ea typeface="Times New Roman" pitchFamily="18" charset="0"/>
                <a:cs typeface="Times New Roman" pitchFamily="18" charset="0"/>
              </a:rPr>
              <a:t>metacomunicación</a:t>
            </a:r>
            <a:r>
              <a:rPr kumimoji="0" lang="es-ES" b="0" u="none" strike="noStrike" cap="none" normalizeH="0" baseline="0" dirty="0" smtClean="0">
                <a:ln>
                  <a:noFill/>
                </a:ln>
                <a:solidFill>
                  <a:srgbClr val="0D0D0D"/>
                </a:solidFill>
                <a:effectLst/>
                <a:ea typeface="Times New Roman" pitchFamily="18" charset="0"/>
                <a:cs typeface="Times New Roman" pitchFamily="18" charset="0"/>
              </a:rPr>
              <a:t> es aquella</a:t>
            </a:r>
            <a:r>
              <a:rPr kumimoji="0" lang="es-ES" b="0" u="none" strike="noStrike" cap="none" normalizeH="0" dirty="0" smtClean="0">
                <a:ln>
                  <a:noFill/>
                </a:ln>
                <a:solidFill>
                  <a:srgbClr val="0D0D0D"/>
                </a:solidFill>
                <a:effectLst/>
                <a:ea typeface="Times New Roman" pitchFamily="18" charset="0"/>
                <a:cs typeface="Times New Roman" pitchFamily="18" charset="0"/>
              </a:rPr>
              <a:t> comunicación </a:t>
            </a:r>
            <a:r>
              <a:rPr kumimoji="0" lang="es-ES" b="0" u="none" strike="noStrike" cap="none" normalizeH="0" baseline="0" dirty="0" smtClean="0">
                <a:ln>
                  <a:noFill/>
                </a:ln>
                <a:solidFill>
                  <a:srgbClr val="0D0D0D"/>
                </a:solidFill>
                <a:effectLst/>
                <a:ea typeface="Times New Roman" pitchFamily="18" charset="0"/>
                <a:cs typeface="Times New Roman" pitchFamily="18" charset="0"/>
              </a:rPr>
              <a:t>que habla acerca de la comunicación misma.</a:t>
            </a:r>
          </a:p>
          <a:p>
            <a:pPr marL="0" marR="0" lvl="0" indent="0" algn="just" defTabSz="914400" rtl="0" eaLnBrk="1" fontAlgn="base" latinLnBrk="0" hangingPunct="1">
              <a:lnSpc>
                <a:spcPct val="100000"/>
              </a:lnSpc>
              <a:spcBef>
                <a:spcPct val="0"/>
              </a:spcBef>
              <a:spcAft>
                <a:spcPct val="0"/>
              </a:spcAft>
              <a:buClrTx/>
              <a:buSzTx/>
              <a:buFontTx/>
              <a:buNone/>
              <a:tabLst>
                <a:tab pos="457200" algn="l"/>
              </a:tabLst>
            </a:pPr>
            <a:endParaRPr kumimoji="0" lang="es-ES" b="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s-ES" b="0" u="none" strike="noStrike" cap="none" normalizeH="0" baseline="0" dirty="0" smtClean="0">
                <a:ln>
                  <a:noFill/>
                </a:ln>
                <a:solidFill>
                  <a:srgbClr val="0D0D0D"/>
                </a:solidFill>
                <a:effectLst/>
                <a:ea typeface="Times New Roman" pitchFamily="18" charset="0"/>
                <a:cs typeface="Times New Roman" pitchFamily="18" charset="0"/>
              </a:rPr>
              <a:t>El prefijo “</a:t>
            </a:r>
            <a:r>
              <a:rPr kumimoji="0" lang="es-ES" b="1" i="1" u="none" strike="noStrike" cap="none" normalizeH="0" baseline="0" dirty="0" smtClean="0">
                <a:ln>
                  <a:noFill/>
                </a:ln>
                <a:solidFill>
                  <a:srgbClr val="0D0D0D"/>
                </a:solidFill>
                <a:effectLst/>
                <a:ea typeface="Times New Roman" pitchFamily="18" charset="0"/>
                <a:cs typeface="Times New Roman" pitchFamily="18" charset="0"/>
              </a:rPr>
              <a:t>meta</a:t>
            </a:r>
            <a:r>
              <a:rPr kumimoji="0" lang="es-ES" b="0" u="none" strike="noStrike" cap="none" normalizeH="0" baseline="0" dirty="0" smtClean="0">
                <a:ln>
                  <a:noFill/>
                </a:ln>
                <a:solidFill>
                  <a:srgbClr val="0D0D0D"/>
                </a:solidFill>
                <a:effectLst/>
                <a:ea typeface="Times New Roman" pitchFamily="18" charset="0"/>
                <a:cs typeface="Times New Roman" pitchFamily="18" charset="0"/>
              </a:rPr>
              <a:t>” entendido como “acerca de”.</a:t>
            </a:r>
            <a:endParaRPr kumimoji="0" lang="es-ES" b="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s-ES" b="0" u="none" strike="noStrike" cap="none" normalizeH="0" baseline="0" dirty="0" smtClean="0">
                <a:ln>
                  <a:noFill/>
                </a:ln>
                <a:solidFill>
                  <a:srgbClr val="0D0D0D"/>
                </a:solidFill>
                <a:effectLst/>
                <a:ea typeface="Times New Roman" pitchFamily="18" charset="0"/>
                <a:cs typeface="Times New Roman" pitchFamily="18" charset="0"/>
              </a:rPr>
              <a:t>El término “</a:t>
            </a:r>
            <a:r>
              <a:rPr kumimoji="0" lang="es-ES" b="1" i="1" u="none" strike="noStrike" cap="none" normalizeH="0" baseline="0" dirty="0" smtClean="0">
                <a:ln>
                  <a:noFill/>
                </a:ln>
                <a:solidFill>
                  <a:srgbClr val="0D0D0D"/>
                </a:solidFill>
                <a:effectLst/>
                <a:ea typeface="Times New Roman" pitchFamily="18" charset="0"/>
                <a:cs typeface="Times New Roman" pitchFamily="18" charset="0"/>
              </a:rPr>
              <a:t>comunicación</a:t>
            </a:r>
            <a:r>
              <a:rPr kumimoji="0" lang="es-ES" b="0" u="none" strike="noStrike" cap="none" normalizeH="0" baseline="0" dirty="0" smtClean="0">
                <a:ln>
                  <a:noFill/>
                </a:ln>
                <a:solidFill>
                  <a:srgbClr val="0D0D0D"/>
                </a:solidFill>
                <a:effectLst/>
                <a:ea typeface="Times New Roman" pitchFamily="18" charset="0"/>
                <a:cs typeface="Times New Roman" pitchFamily="18" charset="0"/>
              </a:rPr>
              <a:t>” entendido como la transmisión de señales mediante un código común entre un emisor y un receptor.</a:t>
            </a: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endParaRPr kumimoji="0" lang="es-ES" b="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s-ES" b="0" u="none" strike="noStrike" cap="none" normalizeH="0" baseline="0" dirty="0" smtClean="0">
                <a:ln>
                  <a:noFill/>
                </a:ln>
                <a:solidFill>
                  <a:srgbClr val="0D0D0D"/>
                </a:solidFill>
                <a:effectLst/>
                <a:ea typeface="Times New Roman" pitchFamily="18" charset="0"/>
                <a:cs typeface="Times New Roman" pitchFamily="18" charset="0"/>
              </a:rPr>
              <a:t>El concepto de </a:t>
            </a:r>
            <a:r>
              <a:rPr kumimoji="0" lang="es-ES" u="none" strike="noStrike" cap="none" normalizeH="0" baseline="0" dirty="0" smtClean="0">
                <a:ln>
                  <a:noFill/>
                </a:ln>
                <a:solidFill>
                  <a:srgbClr val="0D0D0D"/>
                </a:solidFill>
                <a:effectLst/>
                <a:ea typeface="Times New Roman" pitchFamily="18" charset="0"/>
                <a:cs typeface="Times New Roman" pitchFamily="18" charset="0"/>
              </a:rPr>
              <a:t>metacomunicación</a:t>
            </a:r>
            <a:r>
              <a:rPr kumimoji="0" lang="es-ES" b="0" u="none" strike="noStrike" cap="none" normalizeH="0" baseline="0" dirty="0" smtClean="0">
                <a:ln>
                  <a:noFill/>
                </a:ln>
                <a:solidFill>
                  <a:srgbClr val="0D0D0D"/>
                </a:solidFill>
                <a:effectLst/>
                <a:ea typeface="Times New Roman" pitchFamily="18" charset="0"/>
                <a:cs typeface="Times New Roman" pitchFamily="18" charset="0"/>
              </a:rPr>
              <a:t> se refiere a todas las </a:t>
            </a:r>
            <a:r>
              <a:rPr kumimoji="0" lang="es-ES" b="1" i="1" u="none" strike="noStrike" cap="none" normalizeH="0" baseline="0" dirty="0" smtClean="0">
                <a:ln>
                  <a:noFill/>
                </a:ln>
                <a:solidFill>
                  <a:srgbClr val="0D0D0D"/>
                </a:solidFill>
                <a:effectLst/>
                <a:ea typeface="Times New Roman" pitchFamily="18" charset="0"/>
                <a:cs typeface="Times New Roman" pitchFamily="18" charset="0"/>
              </a:rPr>
              <a:t>señales</a:t>
            </a:r>
            <a:r>
              <a:rPr kumimoji="0" lang="es-ES" b="0" u="none" strike="noStrike" cap="none" normalizeH="0" baseline="0" dirty="0" smtClean="0">
                <a:ln>
                  <a:noFill/>
                </a:ln>
                <a:solidFill>
                  <a:srgbClr val="0D0D0D"/>
                </a:solidFill>
                <a:effectLst/>
                <a:ea typeface="Times New Roman" pitchFamily="18" charset="0"/>
                <a:cs typeface="Times New Roman" pitchFamily="18" charset="0"/>
              </a:rPr>
              <a:t> y </a:t>
            </a:r>
            <a:r>
              <a:rPr kumimoji="0" lang="es-ES" b="1" i="1" u="none" strike="noStrike" cap="none" normalizeH="0" baseline="0" dirty="0" smtClean="0">
                <a:ln>
                  <a:noFill/>
                </a:ln>
                <a:solidFill>
                  <a:srgbClr val="0D0D0D"/>
                </a:solidFill>
                <a:effectLst/>
                <a:ea typeface="Times New Roman" pitchFamily="18" charset="0"/>
                <a:cs typeface="Times New Roman" pitchFamily="18" charset="0"/>
              </a:rPr>
              <a:t>proposiciones</a:t>
            </a:r>
            <a:r>
              <a:rPr kumimoji="0" lang="es-ES" b="0" u="none" strike="noStrike" cap="none" normalizeH="0" baseline="0" dirty="0" smtClean="0">
                <a:ln>
                  <a:noFill/>
                </a:ln>
                <a:solidFill>
                  <a:srgbClr val="0D0D0D"/>
                </a:solidFill>
                <a:effectLst/>
                <a:ea typeface="Times New Roman" pitchFamily="18" charset="0"/>
                <a:cs typeface="Times New Roman" pitchFamily="18" charset="0"/>
              </a:rPr>
              <a:t> </a:t>
            </a:r>
            <a:r>
              <a:rPr kumimoji="0" lang="es-ES" b="1" i="1" u="none" strike="noStrike" cap="none" normalizeH="0" baseline="0" dirty="0" smtClean="0">
                <a:ln>
                  <a:noFill/>
                </a:ln>
                <a:solidFill>
                  <a:srgbClr val="0D0D0D"/>
                </a:solidFill>
                <a:effectLst/>
                <a:ea typeface="Times New Roman" pitchFamily="18" charset="0"/>
                <a:cs typeface="Times New Roman" pitchFamily="18" charset="0"/>
              </a:rPr>
              <a:t>intercambiadas</a:t>
            </a:r>
            <a:r>
              <a:rPr kumimoji="0" lang="es-ES" b="0" u="none" strike="noStrike" cap="none" normalizeH="0" baseline="0" dirty="0" smtClean="0">
                <a:ln>
                  <a:noFill/>
                </a:ln>
                <a:solidFill>
                  <a:srgbClr val="0D0D0D"/>
                </a:solidFill>
                <a:effectLst/>
                <a:ea typeface="Times New Roman" pitchFamily="18" charset="0"/>
                <a:cs typeface="Times New Roman" pitchFamily="18" charset="0"/>
              </a:rPr>
              <a:t> en el acto comunicativo, tanto las relacionadas con la codificación como las concernientes a la relación entre los comunicadores. </a:t>
            </a:r>
            <a:endParaRPr kumimoji="0" lang="es-ES" b="0" u="none" strike="noStrike" cap="none" normalizeH="0" baseline="0" dirty="0" smtClean="0">
              <a:ln>
                <a:noFill/>
              </a:ln>
              <a:solidFill>
                <a:schemeClr val="tx1"/>
              </a:solidFill>
              <a:effectLst/>
              <a:cs typeface="Arial" pitchFamily="34" charset="0"/>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C:\Users\smunoz_fe.HOGARDECRISTO\Desktop\descarga.jpg"/>
          <p:cNvPicPr>
            <a:picLocks noChangeAspect="1" noChangeArrowheads="1"/>
          </p:cNvPicPr>
          <p:nvPr/>
        </p:nvPicPr>
        <p:blipFill>
          <a:blip r:embed="rId2" cstate="print"/>
          <a:srcRect/>
          <a:stretch>
            <a:fillRect/>
          </a:stretch>
        </p:blipFill>
        <p:spPr bwMode="auto">
          <a:xfrm>
            <a:off x="3779912" y="4293096"/>
            <a:ext cx="2378075" cy="2274887"/>
          </a:xfrm>
          <a:prstGeom prst="rect">
            <a:avLst/>
          </a:prstGeom>
          <a:noFill/>
        </p:spPr>
      </p:pic>
      <p:sp>
        <p:nvSpPr>
          <p:cNvPr id="15361" name="Rectangle 1"/>
          <p:cNvSpPr>
            <a:spLocks noChangeArrowheads="1"/>
          </p:cNvSpPr>
          <p:nvPr/>
        </p:nvSpPr>
        <p:spPr bwMode="auto">
          <a:xfrm>
            <a:off x="1979712" y="887809"/>
            <a:ext cx="6120680" cy="36933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b="0" u="none" strike="noStrike" cap="none" normalizeH="0" baseline="0" dirty="0" smtClean="0">
                <a:ln>
                  <a:noFill/>
                </a:ln>
                <a:solidFill>
                  <a:srgbClr val="0D0D0D"/>
                </a:solidFill>
                <a:effectLst/>
                <a:ea typeface="Times New Roman" pitchFamily="18" charset="0"/>
                <a:cs typeface="Times New Roman" pitchFamily="18" charset="0"/>
              </a:rPr>
              <a:t>En otras palabras  podemos decir entonces que es </a:t>
            </a:r>
            <a:r>
              <a:rPr kumimoji="0" lang="es-ES" sz="2000" b="1" i="1" u="none" strike="noStrike" cap="none" normalizeH="0" baseline="0" dirty="0" smtClean="0">
                <a:ln>
                  <a:noFill/>
                </a:ln>
                <a:solidFill>
                  <a:srgbClr val="0D0D0D"/>
                </a:solidFill>
                <a:effectLst/>
                <a:ea typeface="Times New Roman" pitchFamily="18" charset="0"/>
                <a:cs typeface="Times New Roman" pitchFamily="18" charset="0"/>
              </a:rPr>
              <a:t>cuestionarse</a:t>
            </a:r>
            <a:r>
              <a:rPr kumimoji="0" lang="es-ES" sz="2000" b="0" u="none" strike="noStrike" cap="none" normalizeH="0" baseline="0" dirty="0" smtClean="0">
                <a:ln>
                  <a:noFill/>
                </a:ln>
                <a:solidFill>
                  <a:srgbClr val="0D0D0D"/>
                </a:solidFill>
                <a:effectLst/>
                <a:ea typeface="Times New Roman" pitchFamily="18" charset="0"/>
                <a:cs typeface="Times New Roman" pitchFamily="18" charset="0"/>
              </a:rPr>
              <a:t> </a:t>
            </a:r>
            <a:r>
              <a:rPr kumimoji="0" lang="es-ES" b="0" u="none" strike="noStrike" cap="none" normalizeH="0" baseline="0" dirty="0" smtClean="0">
                <a:ln>
                  <a:noFill/>
                </a:ln>
                <a:solidFill>
                  <a:srgbClr val="0D0D0D"/>
                </a:solidFill>
                <a:effectLst/>
                <a:ea typeface="Times New Roman" pitchFamily="18" charset="0"/>
                <a:cs typeface="Times New Roman" pitchFamily="18" charset="0"/>
              </a:rPr>
              <a:t>lo que dijo la otra persona, se refiere a como tengo que </a:t>
            </a:r>
            <a:r>
              <a:rPr kumimoji="0" lang="es-ES" b="1" i="1" u="none" strike="noStrike" cap="none" normalizeH="0" baseline="0" dirty="0" smtClean="0">
                <a:ln>
                  <a:noFill/>
                </a:ln>
                <a:solidFill>
                  <a:srgbClr val="0D0D0D"/>
                </a:solidFill>
                <a:effectLst/>
                <a:ea typeface="Times New Roman" pitchFamily="18" charset="0"/>
                <a:cs typeface="Times New Roman" pitchFamily="18" charset="0"/>
              </a:rPr>
              <a:t>entender</a:t>
            </a:r>
            <a:r>
              <a:rPr kumimoji="0" lang="es-ES" b="0" u="none" strike="noStrike" cap="none" normalizeH="0" baseline="0" dirty="0" smtClean="0">
                <a:ln>
                  <a:noFill/>
                </a:ln>
                <a:solidFill>
                  <a:srgbClr val="0D0D0D"/>
                </a:solidFill>
                <a:effectLst/>
                <a:ea typeface="Times New Roman" pitchFamily="18" charset="0"/>
                <a:cs typeface="Times New Roman" pitchFamily="18" charset="0"/>
              </a:rPr>
              <a:t> lo que me están diciendo, como debo </a:t>
            </a:r>
            <a:r>
              <a:rPr kumimoji="0" lang="es-ES" b="1" i="1" u="none" strike="noStrike" cap="none" normalizeH="0" baseline="0" dirty="0" smtClean="0">
                <a:ln>
                  <a:noFill/>
                </a:ln>
                <a:solidFill>
                  <a:srgbClr val="0D0D0D"/>
                </a:solidFill>
                <a:effectLst/>
                <a:ea typeface="Times New Roman" pitchFamily="18" charset="0"/>
                <a:cs typeface="Times New Roman" pitchFamily="18" charset="0"/>
              </a:rPr>
              <a:t>interpretar</a:t>
            </a:r>
            <a:r>
              <a:rPr kumimoji="0" lang="es-ES" b="0" u="none" strike="noStrike" cap="none" normalizeH="0" baseline="0" dirty="0" smtClean="0">
                <a:ln>
                  <a:noFill/>
                </a:ln>
                <a:solidFill>
                  <a:srgbClr val="0D0D0D"/>
                </a:solidFill>
                <a:effectLst/>
                <a:ea typeface="Times New Roman" pitchFamily="18" charset="0"/>
                <a:cs typeface="Times New Roman" pitchFamily="18" charset="0"/>
              </a:rPr>
              <a:t> el contenido en función de la relación que tengo con la otra persona. Cuando no entendemos mucho el significado de algo, es aclarar el sentido de cómo tengo que interpretarlo. Todo esto en base a la relación que se tenga con el otro.</a:t>
            </a:r>
          </a:p>
          <a:p>
            <a:pPr marL="0" marR="0" lvl="0" indent="0" algn="just" defTabSz="914400" rtl="0" eaLnBrk="1" fontAlgn="base" latinLnBrk="0" hangingPunct="1">
              <a:lnSpc>
                <a:spcPct val="100000"/>
              </a:lnSpc>
              <a:spcBef>
                <a:spcPct val="0"/>
              </a:spcBef>
              <a:spcAft>
                <a:spcPct val="0"/>
              </a:spcAft>
              <a:buClrTx/>
              <a:buSzTx/>
              <a:buFontTx/>
              <a:buNone/>
              <a:tabLst/>
            </a:pPr>
            <a:endParaRPr lang="es-CL" dirty="0">
              <a:solidFill>
                <a:srgbClr val="0D0D0D"/>
              </a:solidFill>
              <a:cs typeface="Times New Roman" pitchFamily="18" charset="0"/>
            </a:endParaRPr>
          </a:p>
          <a:p>
            <a:pPr algn="just" fontAlgn="base">
              <a:spcBef>
                <a:spcPct val="0"/>
              </a:spcBef>
              <a:spcAft>
                <a:spcPct val="0"/>
              </a:spcAft>
            </a:pPr>
            <a:r>
              <a:rPr lang="es-ES" dirty="0"/>
              <a:t>Podemos distinguir entre metacomunicación implícita y explícita.</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s-ES" b="0" u="none" strike="noStrike" cap="none" normalizeH="0" baseline="0" dirty="0" smtClean="0">
              <a:ln>
                <a:noFill/>
              </a:ln>
              <a:solidFill>
                <a:schemeClr val="tx1"/>
              </a:solidFill>
              <a:effectLst/>
              <a:cs typeface="Arial" pitchFamily="34" charset="0"/>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2123728" y="3426673"/>
            <a:ext cx="5616624" cy="295465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z="2400" b="1" u="none" strike="noStrike" cap="none" normalizeH="0" baseline="0" dirty="0" smtClean="0">
                <a:ln>
                  <a:noFill/>
                </a:ln>
                <a:solidFill>
                  <a:srgbClr val="00B050"/>
                </a:solidFill>
                <a:effectLst/>
                <a:ea typeface="Times New Roman" pitchFamily="18" charset="0"/>
                <a:cs typeface="Times New Roman" pitchFamily="18" charset="0"/>
              </a:rPr>
              <a:t>Metacomunicación implícita:</a:t>
            </a:r>
            <a:endParaRPr kumimoji="0" lang="es-ES" sz="2400" b="1" u="none" strike="noStrike" cap="none" normalizeH="0" baseline="0" dirty="0" smtClean="0">
              <a:ln>
                <a:noFill/>
              </a:ln>
              <a:solidFill>
                <a:srgbClr val="00B050"/>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s-ES" dirty="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b="0" u="none" strike="noStrike" cap="none" normalizeH="0" baseline="0" dirty="0" smtClean="0">
                <a:ln>
                  <a:noFill/>
                </a:ln>
                <a:solidFill>
                  <a:srgbClr val="0D0D0D"/>
                </a:solidFill>
                <a:effectLst/>
                <a:ea typeface="Times New Roman" pitchFamily="18" charset="0"/>
                <a:cs typeface="Times New Roman" pitchFamily="18" charset="0"/>
              </a:rPr>
              <a:t>La metacomunicación </a:t>
            </a:r>
            <a:r>
              <a:rPr kumimoji="0" lang="es-ES" b="1" u="none" strike="noStrike" cap="none" normalizeH="0" baseline="0" dirty="0" smtClean="0">
                <a:ln>
                  <a:noFill/>
                </a:ln>
                <a:solidFill>
                  <a:srgbClr val="0D0D0D"/>
                </a:solidFill>
                <a:effectLst/>
                <a:ea typeface="Times New Roman" pitchFamily="18" charset="0"/>
                <a:cs typeface="Times New Roman" pitchFamily="18" charset="0"/>
              </a:rPr>
              <a:t>implícita</a:t>
            </a:r>
            <a:r>
              <a:rPr kumimoji="0" lang="es-ES" b="0" u="none" strike="noStrike" cap="none" normalizeH="0" baseline="0" dirty="0" smtClean="0">
                <a:ln>
                  <a:noFill/>
                </a:ln>
                <a:solidFill>
                  <a:srgbClr val="0D0D0D"/>
                </a:solidFill>
                <a:effectLst/>
                <a:ea typeface="Times New Roman" pitchFamily="18" charset="0"/>
                <a:cs typeface="Times New Roman" pitchFamily="18" charset="0"/>
              </a:rPr>
              <a:t> de un mensaje es el </a:t>
            </a:r>
            <a:r>
              <a:rPr kumimoji="0" lang="es-ES" b="1" i="1" u="none" strike="noStrike" cap="none" normalizeH="0" baseline="0" dirty="0" smtClean="0">
                <a:ln>
                  <a:noFill/>
                </a:ln>
                <a:solidFill>
                  <a:srgbClr val="0D0D0D"/>
                </a:solidFill>
                <a:effectLst/>
                <a:ea typeface="Times New Roman" pitchFamily="18" charset="0"/>
                <a:cs typeface="Times New Roman" pitchFamily="18" charset="0"/>
              </a:rPr>
              <a:t>modo</a:t>
            </a:r>
            <a:r>
              <a:rPr kumimoji="0" lang="es-ES" b="0" u="none" strike="noStrike" cap="none" normalizeH="0" baseline="0" dirty="0" smtClean="0">
                <a:ln>
                  <a:noFill/>
                </a:ln>
                <a:solidFill>
                  <a:srgbClr val="0D0D0D"/>
                </a:solidFill>
                <a:effectLst/>
                <a:ea typeface="Times New Roman" pitchFamily="18" charset="0"/>
                <a:cs typeface="Times New Roman" pitchFamily="18" charset="0"/>
              </a:rPr>
              <a:t> en que éste es comunicado. A su vez, el modo en que se comunica algo “metacomunica” acerca de la </a:t>
            </a:r>
            <a:r>
              <a:rPr kumimoji="0" lang="es-ES" b="1" i="1" u="none" strike="noStrike" cap="none" normalizeH="0" baseline="0" dirty="0" smtClean="0">
                <a:ln>
                  <a:noFill/>
                </a:ln>
                <a:solidFill>
                  <a:srgbClr val="0D0D0D"/>
                </a:solidFill>
                <a:effectLst/>
                <a:ea typeface="Times New Roman" pitchFamily="18" charset="0"/>
                <a:cs typeface="Times New Roman" pitchFamily="18" charset="0"/>
              </a:rPr>
              <a:t>relación</a:t>
            </a:r>
            <a:r>
              <a:rPr kumimoji="0" lang="es-ES" b="0" u="none" strike="noStrike" cap="none" normalizeH="0" baseline="0" dirty="0" smtClean="0">
                <a:ln>
                  <a:noFill/>
                </a:ln>
                <a:solidFill>
                  <a:srgbClr val="0D0D0D"/>
                </a:solidFill>
                <a:effectLst/>
                <a:ea typeface="Times New Roman" pitchFamily="18" charset="0"/>
                <a:cs typeface="Times New Roman" pitchFamily="18" charset="0"/>
              </a:rPr>
              <a:t> existente entre emisor y receptor</a:t>
            </a:r>
            <a:r>
              <a:rPr kumimoji="0" lang="es-ES" b="0" u="none" strike="noStrike" cap="none" normalizeH="0" dirty="0" smtClean="0">
                <a:ln>
                  <a:noFill/>
                </a:ln>
                <a:solidFill>
                  <a:srgbClr val="0D0D0D"/>
                </a:solidFill>
                <a:effectLst/>
                <a:ea typeface="Times New Roman" pitchFamily="18" charset="0"/>
                <a:cs typeface="Times New Roman" pitchFamily="18" charset="0"/>
              </a:rPr>
              <a:t> </a:t>
            </a:r>
            <a:r>
              <a:rPr kumimoji="0" lang="es-ES" b="0" u="none" strike="noStrike" cap="none" normalizeH="0" baseline="0" dirty="0" smtClean="0">
                <a:ln>
                  <a:noFill/>
                </a:ln>
                <a:solidFill>
                  <a:srgbClr val="0D0D0D"/>
                </a:solidFill>
                <a:effectLst/>
                <a:ea typeface="Times New Roman" pitchFamily="18" charset="0"/>
                <a:cs typeface="Times New Roman" pitchFamily="18" charset="0"/>
              </a:rPr>
              <a:t>y </a:t>
            </a:r>
            <a:r>
              <a:rPr kumimoji="0" lang="es-ES" b="1" i="1" u="none" strike="noStrike" cap="none" normalizeH="0" baseline="0" dirty="0" smtClean="0">
                <a:ln>
                  <a:noFill/>
                </a:ln>
                <a:solidFill>
                  <a:srgbClr val="0D0D0D"/>
                </a:solidFill>
                <a:effectLst/>
                <a:ea typeface="Times New Roman" pitchFamily="18" charset="0"/>
                <a:cs typeface="Times New Roman" pitchFamily="18" charset="0"/>
              </a:rPr>
              <a:t>marca las pautas</a:t>
            </a:r>
            <a:r>
              <a:rPr kumimoji="0" lang="es-ES" b="0" u="none" strike="noStrike" cap="none" normalizeH="0" baseline="0" dirty="0" smtClean="0">
                <a:ln>
                  <a:noFill/>
                </a:ln>
                <a:solidFill>
                  <a:srgbClr val="0D0D0D"/>
                </a:solidFill>
                <a:effectLst/>
                <a:ea typeface="Times New Roman" pitchFamily="18" charset="0"/>
                <a:cs typeface="Times New Roman" pitchFamily="18" charset="0"/>
              </a:rPr>
              <a:t> en la interacción. Ese modo en que algo es comunicado comprende también la </a:t>
            </a:r>
            <a:r>
              <a:rPr kumimoji="0" lang="es-ES" b="1" u="none" strike="noStrike" cap="none" normalizeH="0" baseline="0" dirty="0" smtClean="0">
                <a:ln>
                  <a:noFill/>
                </a:ln>
                <a:solidFill>
                  <a:srgbClr val="0D0D0D"/>
                </a:solidFill>
                <a:effectLst/>
                <a:ea typeface="Times New Roman" pitchFamily="18" charset="0"/>
                <a:cs typeface="Times New Roman" pitchFamily="18" charset="0"/>
              </a:rPr>
              <a:t>gestualidad</a:t>
            </a:r>
            <a:r>
              <a:rPr kumimoji="0" lang="es-ES" b="0" u="none" strike="noStrike" cap="none" normalizeH="0" baseline="0" dirty="0" smtClean="0">
                <a:ln>
                  <a:noFill/>
                </a:ln>
                <a:solidFill>
                  <a:srgbClr val="0D0D0D"/>
                </a:solidFill>
                <a:effectLst/>
                <a:ea typeface="Times New Roman" pitchFamily="18" charset="0"/>
                <a:cs typeface="Times New Roman" pitchFamily="18" charset="0"/>
              </a:rPr>
              <a:t> propia de todo acto comunicativo.</a:t>
            </a:r>
            <a:endParaRPr kumimoji="0" lang="es-ES" b="0" u="none" strike="noStrike" cap="none" normalizeH="0" baseline="0" dirty="0" smtClean="0">
              <a:ln>
                <a:noFill/>
              </a:ln>
              <a:solidFill>
                <a:schemeClr val="tx1"/>
              </a:solidFill>
              <a:effectLst/>
              <a:cs typeface="Arial" pitchFamily="34" charset="0"/>
            </a:endParaRPr>
          </a:p>
        </p:txBody>
      </p:sp>
      <p:pic>
        <p:nvPicPr>
          <p:cNvPr id="16386" name="Picture 2" descr="C:\Users\smunoz_fe.HOGARDECRISTO\Desktop\y1p5YKYrevbLsAbq1p24yGsjcy6Sg2OLf7TUUZeicVsEM4owzsaCGM0d7motDqKvjP70pw5zIhOKTY.jpeg"/>
          <p:cNvPicPr>
            <a:picLocks noChangeAspect="1" noChangeArrowheads="1"/>
          </p:cNvPicPr>
          <p:nvPr/>
        </p:nvPicPr>
        <p:blipFill>
          <a:blip r:embed="rId2" cstate="print"/>
          <a:srcRect/>
          <a:stretch>
            <a:fillRect/>
          </a:stretch>
        </p:blipFill>
        <p:spPr bwMode="auto">
          <a:xfrm>
            <a:off x="3002632" y="467449"/>
            <a:ext cx="3657600" cy="2743200"/>
          </a:xfrm>
          <a:prstGeom prst="rect">
            <a:avLst/>
          </a:prstGeom>
          <a:noFill/>
        </p:spPr>
      </p:pic>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1187624" y="1412776"/>
            <a:ext cx="5760640" cy="295465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z="2400" b="1" u="none" strike="noStrike" cap="none" normalizeH="0" baseline="0" dirty="0" smtClean="0">
                <a:ln>
                  <a:noFill/>
                </a:ln>
                <a:solidFill>
                  <a:srgbClr val="00B050"/>
                </a:solidFill>
                <a:effectLst/>
                <a:ea typeface="Times New Roman" pitchFamily="18" charset="0"/>
                <a:cs typeface="Arial" pitchFamily="34" charset="0"/>
              </a:rPr>
              <a:t>Metacomunicación explícita:</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s-ES"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u="none" strike="noStrike" cap="none" normalizeH="0" baseline="0" dirty="0" smtClean="0">
                <a:ln>
                  <a:noFill/>
                </a:ln>
                <a:solidFill>
                  <a:srgbClr val="0D0D0D"/>
                </a:solidFill>
                <a:effectLst/>
                <a:ea typeface="Times New Roman" pitchFamily="18" charset="0"/>
                <a:cs typeface="Arial" pitchFamily="34" charset="0"/>
              </a:rPr>
              <a:t>La metacomunicación explícita se refiere a la necesidad de </a:t>
            </a:r>
            <a:r>
              <a:rPr kumimoji="0" lang="es-ES" b="1" i="1" u="none" strike="noStrike" cap="none" normalizeH="0" baseline="0" dirty="0" smtClean="0">
                <a:ln>
                  <a:noFill/>
                </a:ln>
                <a:solidFill>
                  <a:srgbClr val="0D0D0D"/>
                </a:solidFill>
                <a:effectLst/>
                <a:ea typeface="Times New Roman" pitchFamily="18" charset="0"/>
                <a:cs typeface="Arial" pitchFamily="34" charset="0"/>
              </a:rPr>
              <a:t>pedir</a:t>
            </a:r>
            <a:r>
              <a:rPr kumimoji="0" lang="es-ES" u="none" strike="noStrike" cap="none" normalizeH="0" baseline="0" dirty="0" smtClean="0">
                <a:ln>
                  <a:noFill/>
                </a:ln>
                <a:solidFill>
                  <a:srgbClr val="0D0D0D"/>
                </a:solidFill>
                <a:effectLst/>
                <a:ea typeface="Times New Roman" pitchFamily="18" charset="0"/>
                <a:cs typeface="Arial" pitchFamily="34" charset="0"/>
              </a:rPr>
              <a:t> </a:t>
            </a:r>
            <a:r>
              <a:rPr kumimoji="0" lang="es-ES" b="1" i="1" u="none" strike="noStrike" cap="none" normalizeH="0" baseline="0" dirty="0" smtClean="0">
                <a:ln>
                  <a:noFill/>
                </a:ln>
                <a:solidFill>
                  <a:srgbClr val="0D0D0D"/>
                </a:solidFill>
                <a:effectLst/>
                <a:ea typeface="Times New Roman" pitchFamily="18" charset="0"/>
                <a:cs typeface="Arial" pitchFamily="34" charset="0"/>
              </a:rPr>
              <a:t>explicaciones</a:t>
            </a:r>
            <a:r>
              <a:rPr kumimoji="0" lang="es-ES" u="none" strike="noStrike" cap="none" normalizeH="0" baseline="0" dirty="0" smtClean="0">
                <a:ln>
                  <a:noFill/>
                </a:ln>
                <a:solidFill>
                  <a:srgbClr val="0D0D0D"/>
                </a:solidFill>
                <a:effectLst/>
                <a:ea typeface="Times New Roman" pitchFamily="18" charset="0"/>
                <a:cs typeface="Arial" pitchFamily="34" charset="0"/>
              </a:rPr>
              <a:t> acerca de aquellos </a:t>
            </a:r>
            <a:r>
              <a:rPr kumimoji="0" lang="es-ES" b="1" i="1" u="none" strike="noStrike" cap="none" normalizeH="0" baseline="0" dirty="0" smtClean="0">
                <a:ln>
                  <a:noFill/>
                </a:ln>
                <a:solidFill>
                  <a:srgbClr val="0D0D0D"/>
                </a:solidFill>
                <a:effectLst/>
                <a:ea typeface="Times New Roman" pitchFamily="18" charset="0"/>
                <a:cs typeface="Arial" pitchFamily="34" charset="0"/>
              </a:rPr>
              <a:t>mensajes</a:t>
            </a:r>
            <a:r>
              <a:rPr kumimoji="0" lang="es-ES" u="none" strike="noStrike" cap="none" normalizeH="0" baseline="0" dirty="0" smtClean="0">
                <a:ln>
                  <a:noFill/>
                </a:ln>
                <a:solidFill>
                  <a:srgbClr val="0D0D0D"/>
                </a:solidFill>
                <a:effectLst/>
                <a:ea typeface="Times New Roman" pitchFamily="18" charset="0"/>
                <a:cs typeface="Arial" pitchFamily="34" charset="0"/>
              </a:rPr>
              <a:t> </a:t>
            </a:r>
            <a:r>
              <a:rPr kumimoji="0" lang="es-ES" b="1" i="1" u="none" strike="noStrike" cap="none" normalizeH="0" baseline="0" dirty="0" smtClean="0">
                <a:ln>
                  <a:noFill/>
                </a:ln>
                <a:solidFill>
                  <a:srgbClr val="0D0D0D"/>
                </a:solidFill>
                <a:effectLst/>
                <a:ea typeface="Times New Roman" pitchFamily="18" charset="0"/>
                <a:cs typeface="Arial" pitchFamily="34" charset="0"/>
              </a:rPr>
              <a:t>confusos</a:t>
            </a:r>
            <a:r>
              <a:rPr kumimoji="0" lang="es-ES" u="none" strike="noStrike" cap="none" normalizeH="0" baseline="0" dirty="0" smtClean="0">
                <a:ln>
                  <a:noFill/>
                </a:ln>
                <a:solidFill>
                  <a:srgbClr val="0D0D0D"/>
                </a:solidFill>
                <a:effectLst/>
                <a:ea typeface="Times New Roman" pitchFamily="18" charset="0"/>
                <a:cs typeface="Arial" pitchFamily="34" charset="0"/>
              </a:rPr>
              <a:t> o contradictorios. En este caso, se dice que la metacomunicación es explícita porque los propios participantes del acto comunicativo son </a:t>
            </a:r>
            <a:r>
              <a:rPr kumimoji="0" lang="es-ES" b="1" i="1" u="none" strike="noStrike" cap="none" normalizeH="0" baseline="0" dirty="0" smtClean="0">
                <a:ln>
                  <a:noFill/>
                </a:ln>
                <a:solidFill>
                  <a:srgbClr val="0D0D0D"/>
                </a:solidFill>
                <a:effectLst/>
                <a:ea typeface="Times New Roman" pitchFamily="18" charset="0"/>
                <a:cs typeface="Arial" pitchFamily="34" charset="0"/>
              </a:rPr>
              <a:t>conscientes</a:t>
            </a:r>
            <a:r>
              <a:rPr kumimoji="0" lang="es-ES" u="none" strike="noStrike" cap="none" normalizeH="0" baseline="0" dirty="0" smtClean="0">
                <a:ln>
                  <a:noFill/>
                </a:ln>
                <a:solidFill>
                  <a:srgbClr val="0D0D0D"/>
                </a:solidFill>
                <a:effectLst/>
                <a:ea typeface="Times New Roman" pitchFamily="18" charset="0"/>
                <a:cs typeface="Arial" pitchFamily="34" charset="0"/>
              </a:rPr>
              <a:t> de que </a:t>
            </a:r>
            <a:r>
              <a:rPr kumimoji="0" lang="es-ES" b="1" i="1" u="none" strike="noStrike" cap="none" normalizeH="0" baseline="0" dirty="0" smtClean="0">
                <a:ln>
                  <a:noFill/>
                </a:ln>
                <a:solidFill>
                  <a:srgbClr val="0D0D0D"/>
                </a:solidFill>
                <a:effectLst/>
                <a:ea typeface="Times New Roman" pitchFamily="18" charset="0"/>
                <a:cs typeface="Arial" pitchFamily="34" charset="0"/>
              </a:rPr>
              <a:t>algo no funciona</a:t>
            </a:r>
            <a:r>
              <a:rPr kumimoji="0" lang="es-ES" u="none" strike="noStrike" cap="none" normalizeH="0" baseline="0" dirty="0" smtClean="0">
                <a:ln>
                  <a:noFill/>
                </a:ln>
                <a:solidFill>
                  <a:srgbClr val="0D0D0D"/>
                </a:solidFill>
                <a:effectLst/>
                <a:ea typeface="Times New Roman" pitchFamily="18" charset="0"/>
                <a:cs typeface="Arial" pitchFamily="34" charset="0"/>
              </a:rPr>
              <a:t> e </a:t>
            </a:r>
            <a:r>
              <a:rPr kumimoji="0" lang="es-ES" b="1" i="1" u="none" strike="noStrike" cap="none" normalizeH="0" baseline="0" dirty="0" smtClean="0">
                <a:ln>
                  <a:noFill/>
                </a:ln>
                <a:solidFill>
                  <a:srgbClr val="0D0D0D"/>
                </a:solidFill>
                <a:effectLst/>
                <a:ea typeface="Times New Roman" pitchFamily="18" charset="0"/>
                <a:cs typeface="Arial" pitchFamily="34" charset="0"/>
              </a:rPr>
              <a:t>intercambian</a:t>
            </a:r>
            <a:r>
              <a:rPr kumimoji="0" lang="es-ES" u="none" strike="noStrike" cap="none" normalizeH="0" baseline="0" dirty="0" smtClean="0">
                <a:ln>
                  <a:noFill/>
                </a:ln>
                <a:solidFill>
                  <a:srgbClr val="0D0D0D"/>
                </a:solidFill>
                <a:effectLst/>
                <a:ea typeface="Times New Roman" pitchFamily="18" charset="0"/>
                <a:cs typeface="Arial" pitchFamily="34" charset="0"/>
              </a:rPr>
              <a:t> información acerca de ello.</a:t>
            </a:r>
            <a:endParaRPr kumimoji="0" lang="es-ES" u="none" strike="noStrike" cap="none" normalizeH="0" baseline="0" dirty="0" smtClean="0">
              <a:ln>
                <a:noFill/>
              </a:ln>
              <a:solidFill>
                <a:schemeClr val="tx1"/>
              </a:solidFill>
              <a:effectLst/>
              <a:cs typeface="Arial" pitchFamily="34" charset="0"/>
            </a:endParaRPr>
          </a:p>
        </p:txBody>
      </p:sp>
      <p:pic>
        <p:nvPicPr>
          <p:cNvPr id="17410" name="Picture 2" descr="C:\Users\smunoz_fe.HOGARDECRISTO\Desktop\talking.gif"/>
          <p:cNvPicPr>
            <a:picLocks noChangeAspect="1" noChangeArrowheads="1"/>
          </p:cNvPicPr>
          <p:nvPr/>
        </p:nvPicPr>
        <p:blipFill>
          <a:blip r:embed="rId2" cstate="print"/>
          <a:srcRect/>
          <a:stretch>
            <a:fillRect/>
          </a:stretch>
        </p:blipFill>
        <p:spPr bwMode="auto">
          <a:xfrm>
            <a:off x="7092280" y="3212976"/>
            <a:ext cx="1656184" cy="3125693"/>
          </a:xfrm>
          <a:prstGeom prst="rect">
            <a:avLst/>
          </a:prstGeom>
          <a:noFill/>
        </p:spPr>
      </p:pic>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1368152" y="1033574"/>
            <a:ext cx="6660232"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108450" algn="l"/>
              </a:tabLst>
            </a:pPr>
            <a:r>
              <a:rPr kumimoji="0" lang="es-ES" sz="2400" b="1" strike="noStrike" cap="none" normalizeH="0" baseline="0" dirty="0" smtClean="0">
                <a:ln>
                  <a:noFill/>
                </a:ln>
                <a:solidFill>
                  <a:srgbClr val="00B050"/>
                </a:solidFill>
                <a:effectLst/>
                <a:ea typeface="Calibri" pitchFamily="34" charset="0"/>
                <a:cs typeface="Times New Roman" pitchFamily="18" charset="0"/>
              </a:rPr>
              <a:t>Ejemplos de Metacomunicación</a:t>
            </a:r>
          </a:p>
          <a:p>
            <a:pPr marL="0" marR="0" lvl="0" indent="0" algn="just" defTabSz="914400" rtl="0" eaLnBrk="1" fontAlgn="base" latinLnBrk="0" hangingPunct="1">
              <a:lnSpc>
                <a:spcPct val="100000"/>
              </a:lnSpc>
              <a:spcBef>
                <a:spcPct val="0"/>
              </a:spcBef>
              <a:spcAft>
                <a:spcPct val="0"/>
              </a:spcAft>
              <a:buClrTx/>
              <a:buSzTx/>
              <a:buFontTx/>
              <a:buNone/>
              <a:tabLst>
                <a:tab pos="4108450" algn="l"/>
              </a:tabLst>
            </a:pPr>
            <a:endParaRPr kumimoji="0" lang="es-ES" b="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108450" algn="l"/>
              </a:tabLst>
            </a:pPr>
            <a:r>
              <a:rPr kumimoji="0" lang="es-ES" sz="2000" b="1" u="sng" strike="noStrike" cap="none" normalizeH="0" baseline="0" dirty="0" smtClean="0">
                <a:ln>
                  <a:noFill/>
                </a:ln>
                <a:effectLst/>
                <a:ea typeface="Calibri" pitchFamily="34" charset="0"/>
                <a:cs typeface="Times New Roman" pitchFamily="18" charset="0"/>
              </a:rPr>
              <a:t>Caso 1</a:t>
            </a:r>
          </a:p>
          <a:p>
            <a:pPr marL="0" marR="0" lvl="0" indent="0" algn="just" defTabSz="914400" rtl="0" eaLnBrk="0" fontAlgn="base" latinLnBrk="0" hangingPunct="0">
              <a:lnSpc>
                <a:spcPct val="100000"/>
              </a:lnSpc>
              <a:spcBef>
                <a:spcPct val="0"/>
              </a:spcBef>
              <a:spcAft>
                <a:spcPct val="0"/>
              </a:spcAft>
              <a:buClrTx/>
              <a:buSzTx/>
              <a:buFontTx/>
              <a:buNone/>
              <a:tabLst>
                <a:tab pos="4108450" algn="l"/>
              </a:tabLst>
            </a:pPr>
            <a:endParaRPr kumimoji="0" lang="es-ES" sz="2400" b="1" u="none" strike="noStrike" cap="none" normalizeH="0" baseline="0" dirty="0" smtClean="0">
              <a:ln>
                <a:noFill/>
              </a:ln>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108450" algn="l"/>
              </a:tabLst>
            </a:pPr>
            <a:r>
              <a:rPr kumimoji="0" lang="es-ES" b="0" u="none" strike="noStrike" cap="none" normalizeH="0" baseline="0" dirty="0" smtClean="0">
                <a:ln>
                  <a:noFill/>
                </a:ln>
                <a:solidFill>
                  <a:srgbClr val="FF0000"/>
                </a:solidFill>
                <a:effectLst/>
                <a:ea typeface="Calibri" pitchFamily="34" charset="0"/>
                <a:cs typeface="Times New Roman" pitchFamily="18" charset="0"/>
              </a:rPr>
              <a:t>Novia</a:t>
            </a:r>
            <a:r>
              <a:rPr kumimoji="0" lang="es-ES" b="0" u="none" strike="noStrike" cap="none" normalizeH="0" baseline="0" dirty="0" smtClean="0">
                <a:ln>
                  <a:noFill/>
                </a:ln>
                <a:solidFill>
                  <a:schemeClr val="tx1"/>
                </a:solidFill>
                <a:effectLst/>
                <a:ea typeface="Calibri" pitchFamily="34" charset="0"/>
                <a:cs typeface="Times New Roman" pitchFamily="18" charset="0"/>
              </a:rPr>
              <a:t>:  Te compre una camisa</a:t>
            </a:r>
            <a:endParaRPr kumimoji="0" lang="es-ES" b="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108450" algn="l"/>
              </a:tabLst>
            </a:pPr>
            <a:r>
              <a:rPr kumimoji="0" lang="es-ES" b="0" u="none" strike="noStrike" cap="none" normalizeH="0" baseline="0" dirty="0" smtClean="0">
                <a:ln>
                  <a:noFill/>
                </a:ln>
                <a:solidFill>
                  <a:schemeClr val="accent1"/>
                </a:solidFill>
                <a:effectLst/>
                <a:ea typeface="Calibri" pitchFamily="34" charset="0"/>
                <a:cs typeface="Times New Roman" pitchFamily="18" charset="0"/>
              </a:rPr>
              <a:t>Novio</a:t>
            </a:r>
            <a:r>
              <a:rPr kumimoji="0" lang="es-ES" b="0" u="none" strike="noStrike" cap="none" normalizeH="0" baseline="0" dirty="0" smtClean="0">
                <a:ln>
                  <a:noFill/>
                </a:ln>
                <a:solidFill>
                  <a:schemeClr val="tx1"/>
                </a:solidFill>
                <a:effectLst/>
                <a:ea typeface="Calibri" pitchFamily="34" charset="0"/>
                <a:cs typeface="Times New Roman" pitchFamily="18" charset="0"/>
              </a:rPr>
              <a:t>:  Que tienen de malo las camisas que ya tengo?</a:t>
            </a:r>
            <a:endParaRPr kumimoji="0" lang="es-ES" b="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108450" algn="l"/>
              </a:tabLst>
            </a:pPr>
            <a:r>
              <a:rPr kumimoji="0" lang="es-ES" b="0" u="none" strike="noStrike" cap="none" normalizeH="0" baseline="0" dirty="0" smtClean="0">
                <a:ln>
                  <a:noFill/>
                </a:ln>
                <a:solidFill>
                  <a:srgbClr val="FF0000"/>
                </a:solidFill>
                <a:effectLst/>
                <a:ea typeface="Calibri" pitchFamily="34" charset="0"/>
                <a:cs typeface="Times New Roman" pitchFamily="18" charset="0"/>
              </a:rPr>
              <a:t>Novia</a:t>
            </a:r>
            <a:r>
              <a:rPr kumimoji="0" lang="es-ES" b="0" u="none" strike="noStrike" cap="none" normalizeH="0" baseline="0" dirty="0" smtClean="0">
                <a:ln>
                  <a:noFill/>
                </a:ln>
                <a:solidFill>
                  <a:schemeClr val="tx1"/>
                </a:solidFill>
                <a:effectLst/>
                <a:ea typeface="Calibri" pitchFamily="34" charset="0"/>
                <a:cs typeface="Times New Roman" pitchFamily="18" charset="0"/>
              </a:rPr>
              <a:t>:  Tus camisas no tienen nada de malo</a:t>
            </a:r>
            <a:endParaRPr kumimoji="0" lang="es-ES" b="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108450" algn="l"/>
              </a:tabLst>
            </a:pPr>
            <a:r>
              <a:rPr kumimoji="0" lang="es-ES" b="0" u="none" strike="noStrike" cap="none" normalizeH="0" baseline="0" dirty="0" smtClean="0">
                <a:ln>
                  <a:noFill/>
                </a:ln>
                <a:solidFill>
                  <a:schemeClr val="accent1"/>
                </a:solidFill>
                <a:effectLst/>
                <a:ea typeface="Calibri" pitchFamily="34" charset="0"/>
                <a:cs typeface="Times New Roman" pitchFamily="18" charset="0"/>
              </a:rPr>
              <a:t>Novio</a:t>
            </a:r>
            <a:r>
              <a:rPr kumimoji="0" lang="es-ES" b="0" u="none" strike="noStrike" cap="none" normalizeH="0" baseline="0" dirty="0" smtClean="0">
                <a:ln>
                  <a:noFill/>
                </a:ln>
                <a:solidFill>
                  <a:schemeClr val="tx1"/>
                </a:solidFill>
                <a:effectLst/>
                <a:ea typeface="Calibri" pitchFamily="34" charset="0"/>
                <a:cs typeface="Times New Roman" pitchFamily="18" charset="0"/>
              </a:rPr>
              <a:t>:  Entonces…Por qué me compraste otra camisa, que yo sepa no es mi cumpleaños</a:t>
            </a:r>
            <a:endParaRPr kumimoji="0" lang="es-ES" b="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108450" algn="l"/>
              </a:tabLst>
            </a:pPr>
            <a:r>
              <a:rPr kumimoji="0" lang="es-ES" b="0" u="none" strike="noStrike" cap="none" normalizeH="0" baseline="0" dirty="0" smtClean="0">
                <a:ln>
                  <a:noFill/>
                </a:ln>
                <a:solidFill>
                  <a:srgbClr val="FF0000"/>
                </a:solidFill>
                <a:effectLst/>
                <a:ea typeface="Calibri" pitchFamily="34" charset="0"/>
                <a:cs typeface="Times New Roman" pitchFamily="18" charset="0"/>
              </a:rPr>
              <a:t>Novia</a:t>
            </a:r>
            <a:r>
              <a:rPr kumimoji="0" lang="es-ES" b="0" u="none" strike="noStrike" cap="none" normalizeH="0" baseline="0" dirty="0" smtClean="0">
                <a:ln>
                  <a:noFill/>
                </a:ln>
                <a:solidFill>
                  <a:schemeClr val="tx1"/>
                </a:solidFill>
                <a:effectLst/>
                <a:ea typeface="Calibri" pitchFamily="34" charset="0"/>
                <a:cs typeface="Times New Roman" pitchFamily="18" charset="0"/>
              </a:rPr>
              <a:t>:  Te la compre porque me gusto para ti</a:t>
            </a:r>
            <a:endParaRPr kumimoji="0" lang="es-ES" b="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108450" algn="l"/>
              </a:tabLst>
            </a:pPr>
            <a:r>
              <a:rPr kumimoji="0" lang="es-ES" b="0" u="none" strike="noStrike" cap="none" normalizeH="0" baseline="0" dirty="0" smtClean="0">
                <a:ln>
                  <a:noFill/>
                </a:ln>
                <a:solidFill>
                  <a:schemeClr val="accent1"/>
                </a:solidFill>
                <a:effectLst/>
                <a:ea typeface="Calibri" pitchFamily="34" charset="0"/>
                <a:cs typeface="Times New Roman" pitchFamily="18" charset="0"/>
              </a:rPr>
              <a:t>Novio</a:t>
            </a:r>
            <a:r>
              <a:rPr kumimoji="0" lang="es-ES" b="0" u="none" strike="noStrike" cap="none" normalizeH="0" baseline="0" dirty="0" smtClean="0">
                <a:ln>
                  <a:noFill/>
                </a:ln>
                <a:solidFill>
                  <a:schemeClr val="tx1"/>
                </a:solidFill>
                <a:effectLst/>
                <a:ea typeface="Calibri" pitchFamily="34" charset="0"/>
                <a:cs typeface="Times New Roman" pitchFamily="18" charset="0"/>
              </a:rPr>
              <a:t>:  Seguro es porque no te gustan las que ya tengo.</a:t>
            </a:r>
          </a:p>
          <a:p>
            <a:pPr marL="0" marR="0" lvl="0" indent="0" algn="just" defTabSz="914400" rtl="0" eaLnBrk="0" fontAlgn="base" latinLnBrk="0" hangingPunct="0">
              <a:lnSpc>
                <a:spcPct val="100000"/>
              </a:lnSpc>
              <a:spcBef>
                <a:spcPct val="0"/>
              </a:spcBef>
              <a:spcAft>
                <a:spcPct val="0"/>
              </a:spcAft>
              <a:buClrTx/>
              <a:buSzTx/>
              <a:buFontTx/>
              <a:buNone/>
              <a:tabLst>
                <a:tab pos="4108450" algn="l"/>
              </a:tabLst>
            </a:pPr>
            <a:endParaRPr kumimoji="0" lang="es-CL" b="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108450" algn="l"/>
              </a:tabLst>
            </a:pPr>
            <a:endParaRPr kumimoji="0" lang="es-ES" b="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108450" algn="l"/>
              </a:tabLst>
            </a:pPr>
            <a:r>
              <a:rPr kumimoji="0" lang="es-ES" b="0" u="none" strike="noStrike" cap="none" normalizeH="0" baseline="0" dirty="0" smtClean="0">
                <a:ln>
                  <a:noFill/>
                </a:ln>
                <a:solidFill>
                  <a:schemeClr val="tx1"/>
                </a:solidFill>
                <a:effectLst/>
                <a:ea typeface="Calibri" pitchFamily="34" charset="0"/>
                <a:cs typeface="Times New Roman" pitchFamily="18" charset="0"/>
              </a:rPr>
              <a:t>Se rompe la comunicación porque el receptor </a:t>
            </a:r>
            <a:r>
              <a:rPr kumimoji="0" lang="es-ES" b="1" u="none" strike="noStrike" cap="none" normalizeH="0" baseline="0" dirty="0" smtClean="0">
                <a:ln>
                  <a:noFill/>
                </a:ln>
                <a:solidFill>
                  <a:schemeClr val="tx1"/>
                </a:solidFill>
                <a:effectLst/>
                <a:ea typeface="Calibri" pitchFamily="34" charset="0"/>
                <a:cs typeface="Times New Roman" pitchFamily="18" charset="0"/>
              </a:rPr>
              <a:t>no comprende</a:t>
            </a:r>
            <a:r>
              <a:rPr kumimoji="0" lang="es-ES" b="0" u="none" strike="noStrike" cap="none" normalizeH="0" baseline="0" dirty="0" smtClean="0">
                <a:ln>
                  <a:noFill/>
                </a:ln>
                <a:solidFill>
                  <a:schemeClr val="tx1"/>
                </a:solidFill>
                <a:effectLst/>
                <a:ea typeface="Calibri" pitchFamily="34" charset="0"/>
                <a:cs typeface="Times New Roman" pitchFamily="18" charset="0"/>
              </a:rPr>
              <a:t> el mensaje real enviado por el emisor, la idea de la novia era sorprender a su novio con un regalo, pero este lo entiende como una crítica a su vestimenta.</a:t>
            </a:r>
            <a:endParaRPr kumimoji="0" lang="es-ES" b="0" u="none" strike="noStrike" cap="none" normalizeH="0" baseline="0" dirty="0" smtClean="0">
              <a:ln>
                <a:noFill/>
              </a:ln>
              <a:solidFill>
                <a:schemeClr val="tx1"/>
              </a:solidFill>
              <a:effectLst/>
              <a:cs typeface="Arial" pitchFamily="34" charset="0"/>
            </a:endParaRPr>
          </a:p>
        </p:txBody>
      </p:sp>
      <p:pic>
        <p:nvPicPr>
          <p:cNvPr id="18434" name="Imagen 7" descr="http://4.bp.blogspot.com/-YAQA15uj17M/T2DwwX6AY1I/AAAAAAAAAC0/1AvFLIhDplw/s1600/gerente+asistente%5B1%5D.jpg"/>
          <p:cNvPicPr>
            <a:picLocks noChangeAspect="1" noChangeArrowheads="1"/>
          </p:cNvPicPr>
          <p:nvPr/>
        </p:nvPicPr>
        <p:blipFill>
          <a:blip r:embed="rId2" cstate="print"/>
          <a:srcRect/>
          <a:stretch>
            <a:fillRect/>
          </a:stretch>
        </p:blipFill>
        <p:spPr bwMode="auto">
          <a:xfrm>
            <a:off x="6536046" y="260648"/>
            <a:ext cx="2396041" cy="1944216"/>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C:\Users\smunoz_fe.HOGARDECRISTO\Desktop\prox.png"/>
          <p:cNvPicPr>
            <a:picLocks noChangeAspect="1" noChangeArrowheads="1"/>
          </p:cNvPicPr>
          <p:nvPr/>
        </p:nvPicPr>
        <p:blipFill>
          <a:blip r:embed="rId2" cstate="print"/>
          <a:srcRect/>
          <a:stretch>
            <a:fillRect/>
          </a:stretch>
        </p:blipFill>
        <p:spPr bwMode="auto">
          <a:xfrm>
            <a:off x="5155963" y="4293096"/>
            <a:ext cx="3988036" cy="2564904"/>
          </a:xfrm>
          <a:prstGeom prst="rect">
            <a:avLst/>
          </a:prstGeom>
          <a:noFill/>
        </p:spPr>
      </p:pic>
      <p:sp>
        <p:nvSpPr>
          <p:cNvPr id="4" name="3 Rectángulo"/>
          <p:cNvSpPr/>
          <p:nvPr/>
        </p:nvSpPr>
        <p:spPr>
          <a:xfrm>
            <a:off x="1115616" y="67846"/>
            <a:ext cx="5580112" cy="4801314"/>
          </a:xfrm>
          <a:prstGeom prst="rect">
            <a:avLst/>
          </a:prstGeom>
        </p:spPr>
        <p:txBody>
          <a:bodyPr wrap="square">
            <a:spAutoFit/>
          </a:bodyPr>
          <a:lstStyle/>
          <a:p>
            <a:pPr lvl="0" algn="just" eaLnBrk="0" fontAlgn="base" hangingPunct="0">
              <a:spcBef>
                <a:spcPct val="0"/>
              </a:spcBef>
              <a:spcAft>
                <a:spcPct val="0"/>
              </a:spcAft>
              <a:tabLst>
                <a:tab pos="4108450" algn="l"/>
              </a:tabLst>
            </a:pPr>
            <a:r>
              <a:rPr kumimoji="0" lang="es-ES" sz="2000" b="1" u="sng" strike="noStrike" cap="none" normalizeH="0" baseline="0" dirty="0" smtClean="0">
                <a:ln>
                  <a:noFill/>
                </a:ln>
                <a:solidFill>
                  <a:schemeClr val="tx1"/>
                </a:solidFill>
                <a:effectLst/>
                <a:ea typeface="Calibri" pitchFamily="34" charset="0"/>
                <a:cs typeface="Times New Roman" pitchFamily="18" charset="0"/>
              </a:rPr>
              <a:t>Caso 2</a:t>
            </a:r>
          </a:p>
          <a:p>
            <a:pPr lvl="0" algn="just" eaLnBrk="0" fontAlgn="base" hangingPunct="0">
              <a:spcBef>
                <a:spcPct val="0"/>
              </a:spcBef>
              <a:spcAft>
                <a:spcPct val="0"/>
              </a:spcAft>
              <a:tabLst>
                <a:tab pos="4108450" algn="l"/>
              </a:tabLst>
            </a:pPr>
            <a:endParaRPr kumimoji="0" lang="es-ES" b="0" u="none" strike="noStrike" cap="none" normalizeH="0" baseline="0" dirty="0" smtClean="0">
              <a:ln>
                <a:noFill/>
              </a:ln>
              <a:solidFill>
                <a:schemeClr val="tx1"/>
              </a:solidFill>
              <a:effectLst/>
              <a:cs typeface="Arial" pitchFamily="34" charset="0"/>
            </a:endParaRPr>
          </a:p>
          <a:p>
            <a:pPr lvl="0" algn="just" eaLnBrk="0" fontAlgn="base" hangingPunct="0">
              <a:spcBef>
                <a:spcPct val="0"/>
              </a:spcBef>
              <a:spcAft>
                <a:spcPct val="0"/>
              </a:spcAft>
              <a:tabLst>
                <a:tab pos="4108450" algn="l"/>
              </a:tabLst>
            </a:pPr>
            <a:r>
              <a:rPr kumimoji="0" lang="es-ES" b="0" u="none" strike="noStrike" cap="none" normalizeH="0" baseline="0" dirty="0" smtClean="0">
                <a:ln>
                  <a:noFill/>
                </a:ln>
                <a:solidFill>
                  <a:schemeClr val="tx1"/>
                </a:solidFill>
                <a:effectLst/>
                <a:ea typeface="Calibri" pitchFamily="34" charset="0"/>
                <a:cs typeface="Times New Roman" pitchFamily="18" charset="0"/>
              </a:rPr>
              <a:t>Un grupo personas que se conocieron hace muy poco en el gimnasio, están recién comenzando a tener una relación, por la cual deciden organizar una junta para el día sábado en la noche. Entre estas se encuentra una mujer que trabaja como enfermera en un hospital, por su profesión tiene diferentes horarios de trabajo..…ella comenta que  no puede asistir a la junta el sábado, ya que tiene turno de noche ese día….de inmediato la interpretación de algunas de las personas del grupo que no saben de su profesión, fue de distintas forma.  Algunas haciendo gestos con rostros y chistes, interpretando  su labor como otro tipo de trabajo…</a:t>
            </a:r>
            <a:endParaRPr kumimoji="0" lang="es-ES" b="0" u="none" strike="noStrike" cap="none" normalizeH="0" baseline="0" dirty="0" smtClean="0">
              <a:ln>
                <a:noFill/>
              </a:ln>
              <a:solidFill>
                <a:schemeClr val="tx1"/>
              </a:solidFill>
              <a:effectLst/>
              <a:cs typeface="Arial" pitchFamily="34" charset="0"/>
            </a:endParaRP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419872" y="0"/>
            <a:ext cx="5652120" cy="4832092"/>
          </a:xfrm>
          <a:prstGeom prst="rect">
            <a:avLst/>
          </a:prstGeom>
        </p:spPr>
        <p:txBody>
          <a:bodyPr wrap="square">
            <a:spAutoFit/>
          </a:bodyPr>
          <a:lstStyle/>
          <a:p>
            <a:pPr lvl="0" algn="just" eaLnBrk="0" fontAlgn="base" hangingPunct="0">
              <a:spcBef>
                <a:spcPct val="0"/>
              </a:spcBef>
              <a:spcAft>
                <a:spcPct val="0"/>
              </a:spcAft>
              <a:tabLst>
                <a:tab pos="4108450" algn="l"/>
              </a:tabLst>
            </a:pPr>
            <a:endParaRPr kumimoji="0" lang="es-ES" strike="noStrike" cap="none" normalizeH="0" baseline="0" dirty="0" smtClean="0">
              <a:ln>
                <a:noFill/>
              </a:ln>
              <a:solidFill>
                <a:schemeClr val="tx1"/>
              </a:solidFill>
              <a:effectLst/>
              <a:cs typeface="Arial" pitchFamily="34" charset="0"/>
            </a:endParaRPr>
          </a:p>
          <a:p>
            <a:pPr lvl="0" algn="just" eaLnBrk="0" fontAlgn="base" hangingPunct="0">
              <a:spcBef>
                <a:spcPct val="0"/>
              </a:spcBef>
              <a:spcAft>
                <a:spcPct val="0"/>
              </a:spcAft>
              <a:tabLst>
                <a:tab pos="4108450" algn="l"/>
              </a:tabLst>
            </a:pPr>
            <a:r>
              <a:rPr kumimoji="0" lang="es-ES" sz="2000" b="1" u="sng" strike="noStrike" cap="none" normalizeH="0" baseline="0" dirty="0" smtClean="0">
                <a:ln>
                  <a:noFill/>
                </a:ln>
                <a:solidFill>
                  <a:schemeClr val="tx1"/>
                </a:solidFill>
                <a:effectLst/>
                <a:ea typeface="Calibri" pitchFamily="34" charset="0"/>
                <a:cs typeface="Times New Roman" pitchFamily="18" charset="0"/>
              </a:rPr>
              <a:t>Caso 3</a:t>
            </a:r>
          </a:p>
          <a:p>
            <a:pPr lvl="0" algn="just" eaLnBrk="0" fontAlgn="base" hangingPunct="0">
              <a:spcBef>
                <a:spcPct val="0"/>
              </a:spcBef>
              <a:spcAft>
                <a:spcPct val="0"/>
              </a:spcAft>
              <a:tabLst>
                <a:tab pos="4108450" algn="l"/>
              </a:tabLst>
            </a:pPr>
            <a:endParaRPr kumimoji="0" lang="es-ES" strike="noStrike" cap="none" normalizeH="0" baseline="0" dirty="0" smtClean="0">
              <a:ln>
                <a:noFill/>
              </a:ln>
              <a:solidFill>
                <a:schemeClr val="tx1"/>
              </a:solidFill>
              <a:effectLst/>
              <a:cs typeface="Arial" pitchFamily="34" charset="0"/>
            </a:endParaRPr>
          </a:p>
          <a:p>
            <a:pPr lvl="0" algn="just" eaLnBrk="0" fontAlgn="base" hangingPunct="0">
              <a:spcBef>
                <a:spcPct val="0"/>
              </a:spcBef>
              <a:spcAft>
                <a:spcPct val="0"/>
              </a:spcAft>
              <a:tabLst>
                <a:tab pos="4108450" algn="l"/>
              </a:tabLst>
            </a:pPr>
            <a:r>
              <a:rPr kumimoji="0" lang="es-ES" strike="noStrike" cap="none" normalizeH="0" baseline="0" dirty="0" smtClean="0">
                <a:ln>
                  <a:noFill/>
                </a:ln>
                <a:solidFill>
                  <a:schemeClr val="tx1"/>
                </a:solidFill>
                <a:effectLst/>
                <a:ea typeface="Calibri" pitchFamily="34" charset="0"/>
                <a:cs typeface="Times New Roman" pitchFamily="18" charset="0"/>
              </a:rPr>
              <a:t>Un matrimonio acuerda salir el viernes en la noche. El esposo llega el día viernes del trabajo a su casa…La esposa lo espera para salir.</a:t>
            </a:r>
            <a:endParaRPr kumimoji="0" lang="es-ES" strike="noStrike" cap="none" normalizeH="0" baseline="0" dirty="0" smtClean="0">
              <a:ln>
                <a:noFill/>
              </a:ln>
              <a:solidFill>
                <a:schemeClr val="tx1"/>
              </a:solidFill>
              <a:effectLst/>
              <a:cs typeface="Arial" pitchFamily="34" charset="0"/>
            </a:endParaRPr>
          </a:p>
          <a:p>
            <a:pPr lvl="0" algn="just" eaLnBrk="0" fontAlgn="base" hangingPunct="0">
              <a:spcBef>
                <a:spcPct val="0"/>
              </a:spcBef>
              <a:spcAft>
                <a:spcPct val="0"/>
              </a:spcAft>
              <a:tabLst>
                <a:tab pos="4108450" algn="l"/>
              </a:tabLst>
            </a:pPr>
            <a:r>
              <a:rPr kumimoji="0" lang="es-ES" strike="noStrike" cap="none" normalizeH="0" baseline="0" dirty="0" smtClean="0">
                <a:ln>
                  <a:noFill/>
                </a:ln>
                <a:solidFill>
                  <a:schemeClr val="tx1"/>
                </a:solidFill>
                <a:effectLst/>
                <a:ea typeface="Calibri" pitchFamily="34" charset="0"/>
                <a:cs typeface="Times New Roman" pitchFamily="18" charset="0"/>
              </a:rPr>
              <a:t>Él comenta al llegar a su casa que está cansado que el trabajo de esta semana lo dejo agotado y que tiene sueño.</a:t>
            </a:r>
            <a:endParaRPr kumimoji="0" lang="es-ES" strike="noStrike" cap="none" normalizeH="0" baseline="0" dirty="0" smtClean="0">
              <a:ln>
                <a:noFill/>
              </a:ln>
              <a:solidFill>
                <a:schemeClr val="tx1"/>
              </a:solidFill>
              <a:effectLst/>
              <a:cs typeface="Arial" pitchFamily="34" charset="0"/>
            </a:endParaRPr>
          </a:p>
          <a:p>
            <a:pPr lvl="0" algn="just" eaLnBrk="0" fontAlgn="base" hangingPunct="0">
              <a:spcBef>
                <a:spcPct val="0"/>
              </a:spcBef>
              <a:spcAft>
                <a:spcPct val="0"/>
              </a:spcAft>
              <a:tabLst>
                <a:tab pos="4108450" algn="l"/>
              </a:tabLst>
            </a:pPr>
            <a:r>
              <a:rPr kumimoji="0" lang="es-ES" strike="noStrike" cap="none" normalizeH="0" baseline="0" dirty="0" smtClean="0">
                <a:ln>
                  <a:noFill/>
                </a:ln>
                <a:solidFill>
                  <a:schemeClr val="tx1"/>
                </a:solidFill>
                <a:effectLst/>
                <a:ea typeface="Calibri" pitchFamily="34" charset="0"/>
                <a:cs typeface="Times New Roman" pitchFamily="18" charset="0"/>
              </a:rPr>
              <a:t>Ella toma este comentario como una queja…como una advertencia a que no tiene ganas de salir como habían acordado hace unos días. La </a:t>
            </a:r>
            <a:r>
              <a:rPr lang="es-ES" dirty="0" smtClean="0">
                <a:ea typeface="Calibri" pitchFamily="34" charset="0"/>
                <a:cs typeface="Times New Roman" pitchFamily="18" charset="0"/>
              </a:rPr>
              <a:t>esposa le </a:t>
            </a:r>
            <a:r>
              <a:rPr kumimoji="0" lang="es-ES" strike="noStrike" cap="none" normalizeH="0" baseline="0" dirty="0" smtClean="0">
                <a:ln>
                  <a:noFill/>
                </a:ln>
                <a:solidFill>
                  <a:schemeClr val="tx1"/>
                </a:solidFill>
                <a:effectLst/>
                <a:ea typeface="Calibri" pitchFamily="34" charset="0"/>
                <a:cs typeface="Times New Roman" pitchFamily="18" charset="0"/>
              </a:rPr>
              <a:t>dice que si no quiere salir que lo diga claramente. El  marido le dice que es solo un comentario y ella lo interpreta como “un no tengo ganas de salir, quisiera quedarme en casa”</a:t>
            </a:r>
            <a:endParaRPr kumimoji="0" lang="es-ES" strike="noStrike" cap="none" normalizeH="0" baseline="0" dirty="0" smtClean="0">
              <a:ln>
                <a:noFill/>
              </a:ln>
              <a:solidFill>
                <a:schemeClr val="tx1"/>
              </a:solidFill>
              <a:effectLst/>
              <a:cs typeface="Arial" pitchFamily="34" charset="0"/>
            </a:endParaRPr>
          </a:p>
        </p:txBody>
      </p:sp>
      <p:pic>
        <p:nvPicPr>
          <p:cNvPr id="1026" name="Picture 2" descr="D:\Silvia Muñoz\IPLA\2013\1er Semestre\Taller Institucionanl\Metacomunicación\imasssssges.jpg"/>
          <p:cNvPicPr>
            <a:picLocks noChangeAspect="1" noChangeArrowheads="1"/>
          </p:cNvPicPr>
          <p:nvPr/>
        </p:nvPicPr>
        <p:blipFill>
          <a:blip r:embed="rId2" cstate="print"/>
          <a:srcRect/>
          <a:stretch>
            <a:fillRect/>
          </a:stretch>
        </p:blipFill>
        <p:spPr bwMode="auto">
          <a:xfrm>
            <a:off x="1187624" y="4725144"/>
            <a:ext cx="2343150" cy="1952625"/>
          </a:xfrm>
          <a:prstGeom prst="rect">
            <a:avLst/>
          </a:prstGeom>
          <a:noFill/>
        </p:spPr>
      </p:pic>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224136" y="1311146"/>
            <a:ext cx="4572000" cy="4278094"/>
          </a:xfrm>
          <a:prstGeom prst="rect">
            <a:avLst/>
          </a:prstGeom>
        </p:spPr>
        <p:txBody>
          <a:bodyPr wrap="square">
            <a:spAutoFit/>
          </a:bodyPr>
          <a:lstStyle/>
          <a:p>
            <a:pPr lvl="0" eaLnBrk="0" fontAlgn="base" hangingPunct="0">
              <a:spcBef>
                <a:spcPct val="0"/>
              </a:spcBef>
              <a:spcAft>
                <a:spcPct val="0"/>
              </a:spcAft>
              <a:tabLst>
                <a:tab pos="4108450" algn="l"/>
              </a:tabLst>
            </a:pPr>
            <a:endParaRPr kumimoji="0" lang="es-ES" b="0" u="none" strike="noStrike" cap="none" normalizeH="0" baseline="0" dirty="0" smtClean="0">
              <a:ln>
                <a:noFill/>
              </a:ln>
              <a:solidFill>
                <a:schemeClr val="tx1"/>
              </a:solidFill>
              <a:effectLst/>
              <a:cs typeface="Arial" pitchFamily="34" charset="0"/>
            </a:endParaRPr>
          </a:p>
          <a:p>
            <a:pPr lvl="0" eaLnBrk="0" fontAlgn="base" hangingPunct="0">
              <a:spcBef>
                <a:spcPct val="0"/>
              </a:spcBef>
              <a:spcAft>
                <a:spcPct val="0"/>
              </a:spcAft>
              <a:tabLst>
                <a:tab pos="4108450" algn="l"/>
              </a:tabLst>
            </a:pPr>
            <a:r>
              <a:rPr kumimoji="0" lang="es-ES" sz="2000" b="1" u="sng" strike="noStrike" cap="none" normalizeH="0" baseline="0" dirty="0" smtClean="0">
                <a:ln>
                  <a:noFill/>
                </a:ln>
                <a:solidFill>
                  <a:schemeClr val="tx1"/>
                </a:solidFill>
                <a:effectLst/>
                <a:ea typeface="Calibri" pitchFamily="34" charset="0"/>
                <a:cs typeface="Times New Roman" pitchFamily="18" charset="0"/>
              </a:rPr>
              <a:t>Caso</a:t>
            </a:r>
            <a:r>
              <a:rPr kumimoji="0" lang="es-ES" sz="2000" b="1" u="sng" strike="noStrike" cap="none" normalizeH="0" dirty="0" smtClean="0">
                <a:ln>
                  <a:noFill/>
                </a:ln>
                <a:solidFill>
                  <a:schemeClr val="tx1"/>
                </a:solidFill>
                <a:effectLst/>
                <a:ea typeface="Calibri" pitchFamily="34" charset="0"/>
                <a:cs typeface="Times New Roman" pitchFamily="18" charset="0"/>
              </a:rPr>
              <a:t> 4</a:t>
            </a:r>
            <a:endParaRPr kumimoji="0" lang="es-ES" sz="2000" b="1" u="sng" strike="noStrike" cap="none" normalizeH="0" baseline="0" dirty="0" smtClean="0">
              <a:ln>
                <a:noFill/>
              </a:ln>
              <a:solidFill>
                <a:schemeClr val="tx1"/>
              </a:solidFill>
              <a:effectLst/>
              <a:ea typeface="Calibri" pitchFamily="34" charset="0"/>
              <a:cs typeface="Times New Roman" pitchFamily="18" charset="0"/>
            </a:endParaRPr>
          </a:p>
          <a:p>
            <a:pPr lvl="0" eaLnBrk="0" fontAlgn="base" hangingPunct="0">
              <a:spcBef>
                <a:spcPct val="0"/>
              </a:spcBef>
              <a:spcAft>
                <a:spcPct val="0"/>
              </a:spcAft>
              <a:tabLst>
                <a:tab pos="4108450" algn="l"/>
              </a:tabLst>
            </a:pPr>
            <a:endParaRPr kumimoji="0" lang="es-ES" b="0" u="none" strike="noStrike" cap="none" normalizeH="0" baseline="0" dirty="0" smtClean="0">
              <a:ln>
                <a:noFill/>
              </a:ln>
              <a:solidFill>
                <a:schemeClr val="tx1"/>
              </a:solidFill>
              <a:effectLst/>
              <a:cs typeface="Arial" pitchFamily="34" charset="0"/>
            </a:endParaRPr>
          </a:p>
          <a:p>
            <a:pPr lvl="0" eaLnBrk="0" fontAlgn="base" hangingPunct="0">
              <a:spcBef>
                <a:spcPct val="0"/>
              </a:spcBef>
              <a:spcAft>
                <a:spcPct val="0"/>
              </a:spcAft>
              <a:tabLst>
                <a:tab pos="4108450" algn="l"/>
              </a:tabLst>
            </a:pPr>
            <a:r>
              <a:rPr kumimoji="0" lang="es-ES" b="0" u="none" strike="noStrike" cap="none" normalizeH="0" baseline="0" dirty="0" smtClean="0">
                <a:ln>
                  <a:noFill/>
                </a:ln>
                <a:solidFill>
                  <a:schemeClr val="tx1"/>
                </a:solidFill>
                <a:effectLst/>
                <a:ea typeface="Calibri" pitchFamily="34" charset="0"/>
                <a:cs typeface="Times New Roman" pitchFamily="18" charset="0"/>
              </a:rPr>
              <a:t>Una mujer ve un vestido en una vitrina que le gusto y comenta: que bonito!!!.</a:t>
            </a:r>
          </a:p>
          <a:p>
            <a:pPr lvl="0" eaLnBrk="0" fontAlgn="base" hangingPunct="0">
              <a:spcBef>
                <a:spcPct val="0"/>
              </a:spcBef>
              <a:spcAft>
                <a:spcPct val="0"/>
              </a:spcAft>
              <a:tabLst>
                <a:tab pos="4108450" algn="l"/>
              </a:tabLst>
            </a:pPr>
            <a:endParaRPr kumimoji="0" lang="es-ES" b="0" u="none" strike="noStrike" cap="none" normalizeH="0" baseline="0" dirty="0" smtClean="0">
              <a:ln>
                <a:noFill/>
              </a:ln>
              <a:solidFill>
                <a:schemeClr val="tx1"/>
              </a:solidFill>
              <a:effectLst/>
              <a:ea typeface="Calibri" pitchFamily="34" charset="0"/>
              <a:cs typeface="Times New Roman" pitchFamily="18" charset="0"/>
            </a:endParaRPr>
          </a:p>
          <a:p>
            <a:pPr lvl="0" eaLnBrk="0" fontAlgn="base" hangingPunct="0">
              <a:spcBef>
                <a:spcPct val="0"/>
              </a:spcBef>
              <a:spcAft>
                <a:spcPct val="0"/>
              </a:spcAft>
              <a:tabLst>
                <a:tab pos="4108450" algn="l"/>
              </a:tabLst>
            </a:pPr>
            <a:r>
              <a:rPr lang="es-ES" dirty="0">
                <a:ea typeface="Calibri" pitchFamily="34" charset="0"/>
                <a:cs typeface="Times New Roman" pitchFamily="18" charset="0"/>
              </a:rPr>
              <a:t>E</a:t>
            </a:r>
            <a:r>
              <a:rPr kumimoji="0" lang="es-ES" b="0" u="none" strike="noStrike" cap="none" normalizeH="0" baseline="0" dirty="0" smtClean="0">
                <a:ln>
                  <a:noFill/>
                </a:ln>
                <a:solidFill>
                  <a:schemeClr val="tx1"/>
                </a:solidFill>
                <a:effectLst/>
                <a:ea typeface="Calibri" pitchFamily="34" charset="0"/>
                <a:cs typeface="Times New Roman" pitchFamily="18" charset="0"/>
              </a:rPr>
              <a:t>sta misma mujer llega a su casa y  encuentra toda la casa desordenada por sus hijos y ellos mirando televisión, su comentario también es: que bonito!!!</a:t>
            </a:r>
          </a:p>
          <a:p>
            <a:pPr lvl="0" eaLnBrk="0" fontAlgn="base" hangingPunct="0">
              <a:spcBef>
                <a:spcPct val="0"/>
              </a:spcBef>
              <a:spcAft>
                <a:spcPct val="0"/>
              </a:spcAft>
              <a:tabLst>
                <a:tab pos="4108450" algn="l"/>
              </a:tabLst>
            </a:pPr>
            <a:endParaRPr kumimoji="0" lang="es-ES" b="0" u="none" strike="noStrike" cap="none" normalizeH="0" baseline="0" dirty="0" smtClean="0">
              <a:ln>
                <a:noFill/>
              </a:ln>
              <a:solidFill>
                <a:schemeClr val="tx1"/>
              </a:solidFill>
              <a:effectLst/>
              <a:cs typeface="Arial" pitchFamily="34" charset="0"/>
            </a:endParaRPr>
          </a:p>
          <a:p>
            <a:pPr lvl="0" eaLnBrk="0" fontAlgn="base" hangingPunct="0">
              <a:spcBef>
                <a:spcPct val="0"/>
              </a:spcBef>
              <a:spcAft>
                <a:spcPct val="0"/>
              </a:spcAft>
              <a:tabLst>
                <a:tab pos="4108450" algn="l"/>
              </a:tabLst>
            </a:pPr>
            <a:r>
              <a:rPr kumimoji="0" lang="es-ES" b="0" u="none" strike="noStrike" cap="none" normalizeH="0" baseline="0" dirty="0" smtClean="0">
                <a:ln>
                  <a:noFill/>
                </a:ln>
                <a:solidFill>
                  <a:schemeClr val="tx1"/>
                </a:solidFill>
                <a:effectLst/>
                <a:ea typeface="Calibri" pitchFamily="34" charset="0"/>
                <a:cs typeface="Times New Roman" pitchFamily="18" charset="0"/>
              </a:rPr>
              <a:t>En estas dos situaciones su comentario es el mismo pero en </a:t>
            </a:r>
            <a:r>
              <a:rPr kumimoji="0" lang="es-ES" b="1" u="none" strike="noStrike" cap="none" normalizeH="0" baseline="0" dirty="0" smtClean="0">
                <a:ln>
                  <a:noFill/>
                </a:ln>
                <a:solidFill>
                  <a:schemeClr val="tx1"/>
                </a:solidFill>
                <a:effectLst/>
                <a:ea typeface="Calibri" pitchFamily="34" charset="0"/>
                <a:cs typeface="Times New Roman" pitchFamily="18" charset="0"/>
              </a:rPr>
              <a:t>distintos contextos</a:t>
            </a:r>
            <a:endParaRPr kumimoji="0" lang="es-ES" b="1" u="none" strike="noStrike" cap="none" normalizeH="0" baseline="0" dirty="0" smtClean="0">
              <a:ln>
                <a:noFill/>
              </a:ln>
              <a:solidFill>
                <a:schemeClr val="tx1"/>
              </a:solidFill>
              <a:effectLst/>
              <a:cs typeface="Arial" pitchFamily="34" charset="0"/>
            </a:endParaRPr>
          </a:p>
          <a:p>
            <a:pPr lvl="0" eaLnBrk="0" fontAlgn="base" hangingPunct="0">
              <a:spcBef>
                <a:spcPct val="0"/>
              </a:spcBef>
              <a:spcAft>
                <a:spcPct val="0"/>
              </a:spcAft>
              <a:tabLst>
                <a:tab pos="4108450" algn="l"/>
              </a:tabLst>
            </a:pPr>
            <a:endParaRPr kumimoji="0" lang="es-ES" b="0" u="none" strike="noStrike" cap="none" normalizeH="0" baseline="0" dirty="0" smtClean="0">
              <a:ln>
                <a:noFill/>
              </a:ln>
              <a:solidFill>
                <a:schemeClr val="tx1"/>
              </a:solidFill>
              <a:effectLst/>
              <a:cs typeface="Arial" pitchFamily="34" charset="0"/>
            </a:endParaRPr>
          </a:p>
        </p:txBody>
      </p:sp>
      <p:pic>
        <p:nvPicPr>
          <p:cNvPr id="20485" name="Picture 5" descr="C:\Users\smunoz_fe.HOGARDECRISTO\Desktop\de-compras.jpg"/>
          <p:cNvPicPr>
            <a:picLocks noChangeAspect="1" noChangeArrowheads="1"/>
          </p:cNvPicPr>
          <p:nvPr/>
        </p:nvPicPr>
        <p:blipFill>
          <a:blip r:embed="rId2" cstate="print"/>
          <a:srcRect/>
          <a:stretch>
            <a:fillRect/>
          </a:stretch>
        </p:blipFill>
        <p:spPr bwMode="auto">
          <a:xfrm>
            <a:off x="6444208" y="332656"/>
            <a:ext cx="2514277" cy="2668061"/>
          </a:xfrm>
          <a:prstGeom prst="rect">
            <a:avLst/>
          </a:prstGeom>
          <a:noFill/>
        </p:spPr>
      </p:pic>
      <p:sp>
        <p:nvSpPr>
          <p:cNvPr id="20487" name="AutoShape 7" descr="data:image/jpeg;base64,/9j/4AAQSkZJRgABAQAAAQABAAD/2wCEAAkGBxQTEhQUEBQUFhUXFx8aGRgXGB8dHRkfIBwaGhobHRoZHCgiGB0pHRoeIjEkJSkrLi4uFx8zODQsNygtLisBCgoKDg0OGhAQGiwkHyQsLCwsLywsLCwsLSwsLCwsLCwsLCwsLCwsLCwsLCwsLCwsLCwsLCwsLCwsLCw3LCwrN//AABEIALQAxgMBIgACEQEDEQH/xAAcAAEAAgMBAQEAAAAAAAAAAAAABQYBBAcDAgj/xABEEAACAQMCBAMFBQUFBQkAAAABAgMABBEFIQYSMUETUWEHInGBkRQyQqGxIzNSYrIVJHKSoiU1gtHxFjRDU3N0o8Hw/8QAGwEBAAMBAQEBAAAAAAAAAAAAAAIDBAUBBgf/xAAnEQACAgICAgICAQUAAAAAAAAAAQIDBBESIQVBEzEiMoEGFDNhof/aAAwDAQACEQMRAD8A7jSlKAUpSgFKUoBSlKAUpSgFYzUPxbry2NrJcOpYINlH4idgPTeueRe1Oe8ikjs7PExUqOeVQVYr1CHdsZ2+FebB059XgBIM0QI6guu351GycaWCv4bXcAby5x+tcc0yKyjhjW5tnWUL+1aWM7t+Jix6j1qZ1DQ7eSAKIl8M+8pjAGfIgitNdHNdMlxL1c+0jT1LKsrOw25URiSfIbYNR0ntCnb/ALvpk7D+KR0j/Leqvp9rPEALa6LAdIp1BH+EMNxUhY8QwvzLcMIJUPvxyED/ACk/eB86x5KtpetFkYRf2yXGpavMM/3K1XyJaUj44wM1ojVdUt35zLFeKfvRBPCP/Actk/GvUcR2yA800eCOxyfyqNjnubgmS1QRQ9FkmG7eqp5fGsrvm/on8UV9l54a4yt7smMc0U4+9DIOVx8B+IeoqxiuS8LWEx1hGuZzKVgLLhQoBzjHqK60K2QlyWzPJaejNKUqR4KUpQClKUApSlAKUpQClKUApSlAKUpQFN9rQ/2dJ/jj/rWoLWtOgmHNIih8A842YbDBBFTvtZbGnSf44/61qP1SEgA/yjr8KxZbkl0acdJvsgUN2ikRusq4+7KMkjuMioJ3eJsWKTRO3vGDZoiSd8An3flVzsiM47nOB2rW0mJRfzg5/Zxpj571lotsj3FmiyMSCgndZEjvI/Akb7p/A/oG7N6VJa/wytyisQouYjmNmGzfyNnqDVn1G0juo2inQMh+o9Qex9a59pN6/ghWZjySOoYncqrEDJ77V9Di3PKXCRklHROaXqVqpSO4tTazkhclP2bHp7rjbf1qfv73l9xe3eq1xM/iabI5ySOVhnsQwwa2dWclwemVX9BmuT5Kv4Poux1yemb/AA3/AL1XfP8AdyfzrpIrl/CH+9E/9sf6q6gKsxv8aKLv3ZmlKVoKhSlKAUpSgFfPOM4yM+VfVeawANzY38+9AelKUoBSlKAUpSgFYrXvr2OGNpJmCIoyzMcACoiLjSwZlVbuAlsYHON89KAjPa4f9myf44/61qK1a/6DqMDb5CpL2vHOlykfxJ/WKqmoSE42/CP0rneQm4xWjXiR2ze0y5HOPPtXpY76leEb/soun+E1F6d+8X41L8NqDeXzeqD/AE1lxZbTL71pkpLc8kchx0Un6AmqdoFsps4ScZYF/wDMSatvFcwjsrqRR92Jj9RiqRDzwwxINvcX6EZzXf8AE0tzb2ZpvZLcUqf7Mn3BAAGB294VN30KBI2fryLgfIVVtWcmwlBOzlFHqSw2qb1YyMEHkoH5Cs3mXxlp9kqIvkfehzqNWh5RgPbsg+I3rpgrkelwsmpWGfxF/wCk112oYrbrWym/XN6FKUrQVClKUApSlAKUrBNAZpXxHKD0IPwNaWp6zBbqWnmjjH8zAUBIUrnt37VrckrZRT3T9vDQ8v8AmO1RtxrOtXP3Y4rND/F7z/8AWoyko/Z6otnTLy+jiUtK6oo6liAPzqi6l7V7YMUso5btx/5Snl/zdKrcXBqSvzahcTXTfws2F/yirTb2yRLyQxqi+SjH1qqV8fRYqn7InUdYvb20u0vLRIIGt3IPPl+YDK5HSuX8K6dBPZyKUBkwcHuDjYj511/VGP2W4A7Qv+hrjPs+uGQsSP2RSQZ9Quf1Ir2E3NE1FRejoWtaq0nDlnzHLySRx79W5XwfyWp7XbEJjm7gYx5Yql3SMul6IjfinLf1EfrV34tlPinrgAD9azZ+vj7JYv79Gho1vmRScYBrc4ZA+26jy7r4qr9EFRNrMVdcedb3AmfE1E9zc7f5FrLhtOLL8hPaJLjhc6fcr2MZFVy5dZ1hAHvCNV/LFWLjTP8AZ915+GcVWvspjWJlwcop3+FfR+JS237Msvs99YtSi2MTAcpukJA/l3+fSrLqt1GXwAB8KrmozNLNpqHvM315TipOW0IkOdyDjeub5WUvkLKEns+dK/a6tbr2ghdvgW2FdLFc+4ZH+2JwMYFsm4+JroQqdP6Iz2fsxSlKtIClKUApSlAK537W+KI4rWa3jkxcNGWAQ7oARucdM5q6cQah9ntppsZ8ONmx54GRX5X4iSZXWa45me7h8TnI6l/wjtgYFAXb2eafdSRTNa30kUDyYOV5pDgbkFunfpVug4Es0IkufEupOvNM5YfEL0r70GzSCCKNI/DY++wBJAY7sN/WpmXmYDmzjrWOdzbaRpjUtbZt2kyRDliVF9FAG1eFyxB67GtB5MH9K85nMiOoOGKkKfXFUuzfTLFFLsjbvjGwjl8J7heboSASo9CwGKgIPaOZpGEEcIjQ4w74kkHmg71HcQ8CNbWLyzqrM8qhpIwW8OPHvNg98960vZvaWvi3HM6NCEGWlAU59Ae1aPjiobRTyblo6nPdrJbSe7gPE23fdTXH+B1AtZnOMKG/MV1Dhe/iuRLHbD3YwV3O2CDgj0rk3CHCF1cXptgrpGkn7Y9VVc5wSNskdPjXtKbj2SlNRlsvvENoY9M0Vj+GVcg/zg/pmrrxJCJGLDY98frUd7ZIwtvZKowBcooHl2FScsRU79hVeWtrQo6eyO0nTOZwcZxWrwoSs2oADGLkj/StWDSyVbPyqB4YkInv9utyT/pFZ64xjAtm3KRJ6rG0tvNH97mjYfPBrmQ1GQxRkscgBfn0rrKXODjA9TVP17glVW5nEh5QpkjQfhbrn1FdfxWTCpvl7K5o+riLF1pqg7+IfryHNSetIwfY9OtQSyM0ulyE7sxPz5DU3dOxk94HOax+XacyeP8AbZsez1M3twxPvBFFdGFUDgQf3+92x7se3yroFTx46rSM1r3NilKVeVilKUApSlARnEdi89rNDE4R5EKhmGQM7bjvX5x424RuLFrKO7ufF8QlI1GcRqCo2z/ir9QGuI+3KOSa/sI7cLJIgJWPOTnmU+8Buq4UbkjvXj7QLXqckdswa6kSIdi7AD5VFXPtJsopo4Iua6LEKTEQVHMcD3jsflXzYcJAv4upy/a7gjcP9xc9lXpUzHw9AmRBbxpg52UZz55rKoxi+uyUrmyHk4rtjKY5UltnJwPGUhSe3vjIqx21oF95yOXrzE7VWOIdQtIVeO9liIKn3Pvsc+Sjf9KguFuF2ubdWv5boxAkRQlyg5Pw535q8VcX+T6JK960yI44kvZZLuaG5U2gKxHw5QVw23KVB2PnW7xloljaDTnieKXGEmTnzzZ3DkKcnBP0rokvCMAs3ggtIxG+5QZ95gPdJJOfnmuK3ejfYfFS7tEfxMAL4g8SPfYx8jE/Ub960prWive+y/j2euQ5nvliEgB8O1TkUj8Od8mo7hvRtR0tppbF4rlWHvRtzB2x0IHQnHrUbw3ryW90WK3d3EsXKg5WUqT+BubA28/WrNp+t35PjQWsAQnZJZv2nxOBsK8/JPoak/RB8X8c3N1HAt5ZSQ+HcI5cAlcBhnO3lXW9X12xiKrPcxRNIgZVc4JVsgHB7ZHfyNVDh/ia5mvJLO7it5FMXOTEGIjO2FctsSfSrLf6Olyv96t45cZA50B5R6HtXktP7HJxZs208LEeFLG+f4WBz8MVXuDBmbUD/Bckf6Qe9VHiXSdItxsHWcnCpaynOc433KqM+eK0bKwihjbnuWxI3My+KWJOMYJU7mqZQikWqxnSpdQhMxiEsfiDBKhhnf51tatB4sUkQ6shXPYbV+fdY037RecmnKXJ/hJ2PnzMdvrXSOH+I5rBVg1dPCQISZXlR3byCohLN6fnRVNdxJfKn0yQ0XRrvxbZrlIlitVblKvzFzjA27VJzahiTJAJz5VV7/2w2qNywwySKO5wv5Gvbh/iIX85HhGIleZQc+8B67VVlK2epFtModotnAsvPqF8/YrH+ldAFc/4CjK398vZQg+eMkfnXQBWunfBbM1muT0ZpSlWkBSlKAUpSgK1x7xH9htGkQc0rERwp/FI2yjHfz+VV3hTh77Kryzky3c376ZtyD/CvkPhWxxfEJtX0yJvuok02D0JHKqn1I3rd1K5MecjYmq7HpHjILWb1LWN7ic4UdN92PZR6mqEmvy3Ts2ptfxQkjkhtosLy/zPsatd9y3+pIrLmGzh5yp+6ZHPukjucL+VWMhm6n5Vy8rPjitRS22asbF+VctkFwu+kIc2wt1Y95f3n/yb5qya7qq28aOCrFzhCMHJ8hUDqXDttN+/gjc+eMEfMYNVmThOGK9shE8wQl2KF8gcoztnpXuJ5GvJfDtSPbsOVfe+ie/t+7DMz3DHmGPDCqFT4EDOa17TUsO0hRTI34ioz9a2rm2CsWXl5T1LDfP/ANVR9V1aYFjbRSeEr8jThOZQe5A74ropP2WRUIR7LPqNy7fvZFTm/iYLn1r4s7vB8O0jluJm2DBGWFfUyOBzfKvbhLT9KkxL9oS7uepackMD5CN8YA+FdAuonMIMZGAfw7Z+lH0Z55EtaS0cw0/X4tLmkjZpLm+lYeIFGEXuFB6sfgKldQ1C5uWKst0Q5ysIHKAPIsuMD/nWtcSJBds1hbJJdvlpppz7qADcICc5PfFblhxndK37TwSv4gFOfkavqxJ3rcC3GwrshN1rZ9cP+zm3yzXngswGRbRbKo/m3y/xqZk06CI/sbSFR0OEzseoyc4+Vc91KBJZWlPiCRmJ5xIwI9NjgCsBJFAMV1dJIDlT4hZfmrbGtUvFX62jbPweWo70i56lpMVpbTXFpbpEwUnC56+e+f8A8K59w7plncN9s1u7yzk8tunM0jAbbhMsB5AYqYfUrxwRLfzEEYK8iBfLoFAxXjoUElsXEUkJLtzBmiXmJ8i2M4qt4F0FvRRLxOVBbcTb1SztpZLc6RpLMsD87tMvhrIMEcp8Q5Yb538qmbPRnYtc6hIgkKlFhhwqQIewZereua+YeNri5XwYrcmZCVlcn3F8j8xW1DoivveO0mfwKSqflua5OVmV0vjN6ZjjRbJ6SINdZFmx+x6sWc/ehkj8XPYDmAz9TUroPtOu42jGp24EcsgWORcKxycA+ETkrnvUrDaRIvLFFFGueiIB+g61zn2hODqkIY/uhBj0zJvVOH5GOTa4QXSRbdiuqO2+z9Hg1mvNJBtuNxtWrqGrwQFRPLHGXOFDsBzHyGetdUym9SsK2azQClKUBVeMuDUvmik8SSGaHISSM4OGxkHzG1UbiL+1rGCRphDcW8fveKzYcdug612Oqp7UdOln0y4it1LSMowo6ncZAqLin9go/Cksq2H2qK3Ny93ITKYzgxquyrg7nGT09fOtiLia2V1WeQwt5SqV/UV6cEcR22k6fBBfOUnOWaJVLsuT3C9K9+K+M7WeMLDaLdBxkNMgVP8AUOYn5ViyfGV5MlJ76NNF861xijb8ZXJMbK6noVOQfpUbcQn7dHnOVtXZfmyg1UtPsVjDEqInZsgW7Mqr6YPX6VtatqBia0lluHkYrJG3NjnC5BBOOqg96ox/DSxrXbvr0abchyik1omdQnYwlVBLE4HrnbepuxiMMCQgYC/e9SepPnUZwJA11PK6nMEOwbs0nU488CpUahDJzCOeORgSCFYZHbFYvJf3PDXr/RbVOpy0aeo6BazgM9tEW/iCgH6itSLhAAFre8ubYj8KvzKf+FulTkPMDtmvUTLzHOd65lOddBqTk/5LZ0QktaKzxTpMjRp4EazkDqZDG4b+IYGGz3FU1kvI2CSwyRkkD34+dTnYbx5I+ldUkiA3U5rCTHnBz3FdPF/qG+n8Gvt+hVXOmL+KTRy7XtSaxcR3kcbORkeC+cdMBgd1O42Nb9upZW54mikTlLKdwVYZVgaqPGp59Uk5t2N2QfPH7IAfDriumazL/eyjfdltzy+hRv8Ak35V9bT5Sz5q4SfUizB8lkStSlLa2QZdcdN68ZsiOR/4FLfSti1iBbBr4v4yY3iDfvCFJ8lJ3r6O6TUHx+z6jIm41y4/ei6aDpscUMYjGPEUOxPViR1JrduF5dmwMb5PSoLUNSlSHMaqiRgKXmz7o2APKgJNe2lcKi/96fUzOpG8cWFA9MfeFfl1njbcm2c59dnxX9/Wv1e2aV5xnbo/hQJJdznokQyPm3aud8SXdy+qp9rhWKV2i/ZjflAYFcnufOv0doHDNrZry2sKJ5kD3j6lupri3takSPX7aR2AULEW/lAY7n5V2cXDrxo6gv5MVt0rX2QWsQao+pTlnmV4mDEoxIjQnClQDuMdqzxXwvdyxS3VxcSzGLA/aKQSD5b7YqT4642iN6bjRnlEpULKwUeHIB02O5+OBXvouo6hq8EkJkhVPxjHKzfQHIz8KndKcGpevZGCTWvZ1TReIIrPTbVr+ZUbwVzzHLHbyG5qw6Nq8N1Es1s6yRtnDD0OCPQ5r87a5bTwsxvo+djyxpNICyRKPdzyjboM11PhbW9M0uwhj+1oysSeYZJZicseVRkeXTtVkLFNbRGUdHRaVF6Dr8F5H4lrIJFBwSM5B8iDuKxVhE1+JOK7Wx5PtUnKXzyqASTjGTgdt6ofFHtEa6jMOmLMhbZp3XlCr3Kg7k471ue0bhm8nvYZrSOORfCMZLtjkPNnPT9K99N9m7uM39yzk/gj91VHkD1NTjx9k1x9lQ0/ThBEzoAefZpH953PmSd68JnxjnZQMbZYbD4dq6Ensts1OUMyn/1CfyNbFt7MdOUlmgDsepclv1q1XJLpFquSXSOXSaije5ATcyY91YQW37cx6Crxwj7O+aN5dUAeaZOQIDtEh6qvk3mavunaTDAOWCKOMeSKB+grdAqudjl9lU7HL7IzStNt7K3EcQWOJB3P1JJ6/E1y/iPVOHpJCCCHJwZrdCoB8y64FdX1ezWWGSN0WQFT7jdG22B9M1+ZdQ0i+lndbm3uI06eHAg5fQD8OPU1U1sgdOXhm9t99N1GOaMjIiuSDt2w3UVpPrV5GwS4suZz0+zyK2fUKTmuW6NwhfXXiNaRyMqP4ZJbBB8uvbviui8F+yG9iuYbm6nRPDcNyqzMxwc4z0HlWa7Dpt/eKLYXzh9MldO40sy/JP48DHYLLGRv8anIMF15DkE7VeLmwjkGJI0b/EoP61Hf9mYOdXCkFSCMEgbbjbuK5eR4eMnH4ukvs1V5rSfM/NPE8qrrLMxwFugWJ6ABlJPpt+lXzXOLYZCjwRSTIjnnlVDyorbbHufSqfBo0l5rcoCeIi3YMoOPueJg7HqMDev03bWMcaBI0RUAxyhQB9K7HwrnCfuP0Zq75VvcTgC6nbltpgu/4gQR8R2r3jv7ZpFCSmUlgMRqTvmrT7XtBhSazukRfEMyxMoAw6knYr361tsIYcfuYiD0wFrrS8nY1rRb5D+q8iiKjGG20UvVuIb6GcrKUW28YR55QObOMZJ6Ad6ntU0DDLPaN4NyuCHQ+6w8mA2YVMcN28N811bXCrNGcMG7DPbPZtutZn9lzRBjYXk0Z/Cj++o9N98Vznt9nzTotyIxvqfCX/DPDHEGorKyX3gyR9RIvu42+6FA3OfOqBxTbSXF617e2jtGAAY0kH3Vz59sGrTpsWozhohCEnQ8rSuMIf5h57VN23s7lljZL+6L83aIco+ZO5p2Sonnyl+aWkzkttwtDfOZbFWtbfoed+ZifQDoPnW3w/p97pt4q2wWfxQQFHRwNznP3Tsa7Rpns9sYARHEQCNxzHf169ai+N9JWzs5Z7NG8XlCAjJKKxAYr5HFRnHa0zbFZKv3tcSqD2j2uWS8jdGzh0IDAedaWn8KLqM5l05Ps8I/8Rk2z35R6ivThThcX01uUtylrC3PJLIv7SZ/L4ZruEUQUAKAAOwGB9BWanFjDtbR0Z2t9Fb4G4PTTo3VXLvIeZ2O2T2wB0pVopWvRSYxTFZpXoFKUoBSlKAxXldQB0ZckcwIyOoztsa9qUBGcP6HDZwrDbrhRk77lierE9yfOpHNaGtavFaxNLOwVFH1PYDzNcb1vWbu9m8X7RJbRY5UjjO5GerfzH8qtqonb+iKbb4VfuzrHEHFtpZgfaZkQkgAZyd/QdqkdO1GKdBJA6uh6FTkVwhtKt3B8ON3X7rSynmaQ9Thj2+Fetlo2Cwtmmi74icgfMVsj42xx5bRjl5OtS46ZZtV9l8r6j9qt3jgQTLJ7vNzOMhnDeRyNu3vV1YV+fuHftFxqcMNtfT4Qh5TJISCAclFUddtvnX6BWsE4uL0zoQkpLaKLxzwLNfXMM8V2YfBXCLy5AbJy4/mwQPkK1bP2TQGTxb6aa7fv4hwPoK6NisYqJ60n2aemaXDboEgjWNR2UY/61uVmlBo+QKyKzSh6Kwyg9azSgPlUA6DHwrIrNKAUpSgFKUoBSlKAUpSgFR2u6zDaRNNcOFRRn1PoB3NSNUf2n8B/wBqRIEk8OWM+6TkqQeoIHf1oCk63qcl7JFPcpyR5zBAzfRmXuTUVfXKzOIISOYjnmZT+7QH7g83PfyqU0z2HzJJHJJfDKEMOVCSMHOxY1U/adpqaZqQFq0ic8YkLd+YlgR5FTgHHxrbDL4xUNde9ezFPE5Sct7frfotdv7zKqLhV6L5AVAcU640ccoifkDZViDgnsVU/rUfwtqk+pXCW8krw8wwWgjJLeecfdGO/SrtY+zP7TfhpY3isrbCJHIcmYqcs2Oysdznc71qyfIqcOEF0ZcbxrhPnN7ZAex3gm6mkW752t4VYEMB78uDnlGeibbnvX6HFfEMIUBVAAAwAOgFelcg64pSlAKUpQClKUApSlAKUpQClKUApSlAKUpQClKUApSlAYrVvdPimAE0aOP5lB/WsUoBY6ZDDkQxJHnryKBn6Vt0pQ8FZpSh6KUpQClKUApSlAKUpQClKUApSlAf/9k="/>
          <p:cNvSpPr>
            <a:spLocks noChangeAspect="1" noChangeArrowheads="1"/>
          </p:cNvSpPr>
          <p:nvPr/>
        </p:nvSpPr>
        <p:spPr bwMode="auto">
          <a:xfrm>
            <a:off x="155575" y="-136525"/>
            <a:ext cx="296863" cy="296863"/>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20489" name="AutoShape 9" descr="data:image/jpeg;base64,/9j/4AAQSkZJRgABAQAAAQABAAD/2wCEAAkGBxQTEhQUEBQUFhUXFx8aGRgXGB8dHRkfIBwaGhobHRoZHCgiGB0pHRoeIjEkJSkrLi4uFx8zODQsNygtLisBCgoKDg0OGhAQGiwkHyQsLCwsLywsLCwsLSwsLCwsLCwsLCwsLCwsLCwsLCwsLCwsLCwsLCwsLCwsLCw3LCwrN//AABEIALQAxgMBIgACEQEDEQH/xAAcAAEAAgMBAQEAAAAAAAAAAAAABQYBBAcDAgj/xABEEAACAQMCBAMFBQUFBQkAAAABAgMABBEFIQYSMUETUWEHInGBkRQyQqGxIzNSYrIVJHKSoiU1gtHxFjRDU3N0o8Hw/8QAGwEBAAMBAQEBAAAAAAAAAAAAAAIDBAUBBgf/xAAnEQACAgICAgICAQUAAAAAAAAAAQIDBBESIQVBEzEiMoEGFDNhof/aAAwDAQACEQMRAD8A7jSlKAUpSgFKUoBSlKAUpSgFYzUPxbry2NrJcOpYINlH4idgPTeueRe1Oe8ikjs7PExUqOeVQVYr1CHdsZ2+FebB059XgBIM0QI6guu351GycaWCv4bXcAby5x+tcc0yKyjhjW5tnWUL+1aWM7t+Jix6j1qZ1DQ7eSAKIl8M+8pjAGfIgitNdHNdMlxL1c+0jT1LKsrOw25URiSfIbYNR0ntCnb/ALvpk7D+KR0j/Leqvp9rPEALa6LAdIp1BH+EMNxUhY8QwvzLcMIJUPvxyED/ACk/eB86x5KtpetFkYRf2yXGpavMM/3K1XyJaUj44wM1ojVdUt35zLFeKfvRBPCP/Actk/GvUcR2yA800eCOxyfyqNjnubgmS1QRQ9FkmG7eqp5fGsrvm/on8UV9l54a4yt7smMc0U4+9DIOVx8B+IeoqxiuS8LWEx1hGuZzKVgLLhQoBzjHqK60K2QlyWzPJaejNKUqR4KUpQClKUApSlAKUpQClKUApSlAKUpQFN9rQ/2dJ/jj/rWoLWtOgmHNIih8A842YbDBBFTvtZbGnSf44/61qP1SEgA/yjr8KxZbkl0acdJvsgUN2ikRusq4+7KMkjuMioJ3eJsWKTRO3vGDZoiSd8An3flVzsiM47nOB2rW0mJRfzg5/Zxpj571lotsj3FmiyMSCgndZEjvI/Akb7p/A/oG7N6VJa/wytyisQouYjmNmGzfyNnqDVn1G0juo2inQMh+o9Qex9a59pN6/ghWZjySOoYncqrEDJ77V9Di3PKXCRklHROaXqVqpSO4tTazkhclP2bHp7rjbf1qfv73l9xe3eq1xM/iabI5ySOVhnsQwwa2dWclwemVX9BmuT5Kv4Poux1yemb/AA3/AL1XfP8AdyfzrpIrl/CH+9E/9sf6q6gKsxv8aKLv3ZmlKVoKhSlKAUpSgFfPOM4yM+VfVeawANzY38+9AelKUoBSlKAUpSgFYrXvr2OGNpJmCIoyzMcACoiLjSwZlVbuAlsYHON89KAjPa4f9myf44/61qK1a/6DqMDb5CpL2vHOlykfxJ/WKqmoSE42/CP0rneQm4xWjXiR2ze0y5HOPPtXpY76leEb/soun+E1F6d+8X41L8NqDeXzeqD/AE1lxZbTL71pkpLc8kchx0Un6AmqdoFsps4ScZYF/wDMSatvFcwjsrqRR92Jj9RiqRDzwwxINvcX6EZzXf8AE0tzb2ZpvZLcUqf7Mn3BAAGB294VN30KBI2fryLgfIVVtWcmwlBOzlFHqSw2qb1YyMEHkoH5Cs3mXxlp9kqIvkfehzqNWh5RgPbsg+I3rpgrkelwsmpWGfxF/wCk112oYrbrWym/XN6FKUrQVClKUApSlAKUrBNAZpXxHKD0IPwNaWp6zBbqWnmjjH8zAUBIUrnt37VrckrZRT3T9vDQ8v8AmO1RtxrOtXP3Y4rND/F7z/8AWoyko/Z6otnTLy+jiUtK6oo6liAPzqi6l7V7YMUso5btx/5Snl/zdKrcXBqSvzahcTXTfws2F/yirTb2yRLyQxqi+SjH1qqV8fRYqn7InUdYvb20u0vLRIIGt3IPPl+YDK5HSuX8K6dBPZyKUBkwcHuDjYj511/VGP2W4A7Qv+hrjPs+uGQsSP2RSQZ9Quf1Ir2E3NE1FRejoWtaq0nDlnzHLySRx79W5XwfyWp7XbEJjm7gYx5Yql3SMul6IjfinLf1EfrV34tlPinrgAD9azZ+vj7JYv79Gho1vmRScYBrc4ZA+26jy7r4qr9EFRNrMVdcedb3AmfE1E9zc7f5FrLhtOLL8hPaJLjhc6fcr2MZFVy5dZ1hAHvCNV/LFWLjTP8AZ915+GcVWvspjWJlwcop3+FfR+JS237Msvs99YtSi2MTAcpukJA/l3+fSrLqt1GXwAB8KrmozNLNpqHvM315TipOW0IkOdyDjeub5WUvkLKEns+dK/a6tbr2ghdvgW2FdLFc+4ZH+2JwMYFsm4+JroQqdP6Iz2fsxSlKtIClKUApSlAK537W+KI4rWa3jkxcNGWAQ7oARucdM5q6cQah9ntppsZ8ONmx54GRX5X4iSZXWa45me7h8TnI6l/wjtgYFAXb2eafdSRTNa30kUDyYOV5pDgbkFunfpVug4Es0IkufEupOvNM5YfEL0r70GzSCCKNI/DY++wBJAY7sN/WpmXmYDmzjrWOdzbaRpjUtbZt2kyRDliVF9FAG1eFyxB67GtB5MH9K85nMiOoOGKkKfXFUuzfTLFFLsjbvjGwjl8J7heboSASo9CwGKgIPaOZpGEEcIjQ4w74kkHmg71HcQ8CNbWLyzqrM8qhpIwW8OPHvNg98960vZvaWvi3HM6NCEGWlAU59Ae1aPjiobRTyblo6nPdrJbSe7gPE23fdTXH+B1AtZnOMKG/MV1Dhe/iuRLHbD3YwV3O2CDgj0rk3CHCF1cXptgrpGkn7Y9VVc5wSNskdPjXtKbj2SlNRlsvvENoY9M0Vj+GVcg/zg/pmrrxJCJGLDY98frUd7ZIwtvZKowBcooHl2FScsRU79hVeWtrQo6eyO0nTOZwcZxWrwoSs2oADGLkj/StWDSyVbPyqB4YkInv9utyT/pFZ64xjAtm3KRJ6rG0tvNH97mjYfPBrmQ1GQxRkscgBfn0rrKXODjA9TVP17glVW5nEh5QpkjQfhbrn1FdfxWTCpvl7K5o+riLF1pqg7+IfryHNSetIwfY9OtQSyM0ulyE7sxPz5DU3dOxk94HOax+XacyeP8AbZsez1M3twxPvBFFdGFUDgQf3+92x7se3yroFTx46rSM1r3NilKVeVilKUApSlARnEdi89rNDE4R5EKhmGQM7bjvX5x424RuLFrKO7ufF8QlI1GcRqCo2z/ir9QGuI+3KOSa/sI7cLJIgJWPOTnmU+8Buq4UbkjvXj7QLXqckdswa6kSIdi7AD5VFXPtJsopo4Iua6LEKTEQVHMcD3jsflXzYcJAv4upy/a7gjcP9xc9lXpUzHw9AmRBbxpg52UZz55rKoxi+uyUrmyHk4rtjKY5UltnJwPGUhSe3vjIqx21oF95yOXrzE7VWOIdQtIVeO9liIKn3Pvsc+Sjf9KguFuF2ubdWv5boxAkRQlyg5Pw535q8VcX+T6JK960yI44kvZZLuaG5U2gKxHw5QVw23KVB2PnW7xloljaDTnieKXGEmTnzzZ3DkKcnBP0rokvCMAs3ggtIxG+5QZ95gPdJJOfnmuK3ejfYfFS7tEfxMAL4g8SPfYx8jE/Ub960prWive+y/j2euQ5nvliEgB8O1TkUj8Od8mo7hvRtR0tppbF4rlWHvRtzB2x0IHQnHrUbw3ryW90WK3d3EsXKg5WUqT+BubA28/WrNp+t35PjQWsAQnZJZv2nxOBsK8/JPoak/RB8X8c3N1HAt5ZSQ+HcI5cAlcBhnO3lXW9X12xiKrPcxRNIgZVc4JVsgHB7ZHfyNVDh/ia5mvJLO7it5FMXOTEGIjO2FctsSfSrLf6Olyv96t45cZA50B5R6HtXktP7HJxZs208LEeFLG+f4WBz8MVXuDBmbUD/Bckf6Qe9VHiXSdItxsHWcnCpaynOc433KqM+eK0bKwihjbnuWxI3My+KWJOMYJU7mqZQikWqxnSpdQhMxiEsfiDBKhhnf51tatB4sUkQ6shXPYbV+fdY037RecmnKXJ/hJ2PnzMdvrXSOH+I5rBVg1dPCQISZXlR3byCohLN6fnRVNdxJfKn0yQ0XRrvxbZrlIlitVblKvzFzjA27VJzahiTJAJz5VV7/2w2qNywwySKO5wv5Gvbh/iIX85HhGIleZQc+8B67VVlK2epFtModotnAsvPqF8/YrH+ldAFc/4CjK398vZQg+eMkfnXQBWunfBbM1muT0ZpSlWkBSlKAUpSgK1x7xH9htGkQc0rERwp/FI2yjHfz+VV3hTh77Kryzky3c376ZtyD/CvkPhWxxfEJtX0yJvuok02D0JHKqn1I3rd1K5MecjYmq7HpHjILWb1LWN7ic4UdN92PZR6mqEmvy3Ts2ptfxQkjkhtosLy/zPsatd9y3+pIrLmGzh5yp+6ZHPukjucL+VWMhm6n5Vy8rPjitRS22asbF+VctkFwu+kIc2wt1Y95f3n/yb5qya7qq28aOCrFzhCMHJ8hUDqXDttN+/gjc+eMEfMYNVmThOGK9shE8wQl2KF8gcoztnpXuJ5GvJfDtSPbsOVfe+ie/t+7DMz3DHmGPDCqFT4EDOa17TUsO0hRTI34ioz9a2rm2CsWXl5T1LDfP/ANVR9V1aYFjbRSeEr8jThOZQe5A74ropP2WRUIR7LPqNy7fvZFTm/iYLn1r4s7vB8O0jluJm2DBGWFfUyOBzfKvbhLT9KkxL9oS7uepackMD5CN8YA+FdAuonMIMZGAfw7Z+lH0Z55EtaS0cw0/X4tLmkjZpLm+lYeIFGEXuFB6sfgKldQ1C5uWKst0Q5ysIHKAPIsuMD/nWtcSJBds1hbJJdvlpppz7qADcICc5PfFblhxndK37TwSv4gFOfkavqxJ3rcC3GwrshN1rZ9cP+zm3yzXngswGRbRbKo/m3y/xqZk06CI/sbSFR0OEzseoyc4+Vc91KBJZWlPiCRmJ5xIwI9NjgCsBJFAMV1dJIDlT4hZfmrbGtUvFX62jbPweWo70i56lpMVpbTXFpbpEwUnC56+e+f8A8K59w7plncN9s1u7yzk8tunM0jAbbhMsB5AYqYfUrxwRLfzEEYK8iBfLoFAxXjoUElsXEUkJLtzBmiXmJ8i2M4qt4F0FvRRLxOVBbcTb1SztpZLc6RpLMsD87tMvhrIMEcp8Q5Yb538qmbPRnYtc6hIgkKlFhhwqQIewZereua+YeNri5XwYrcmZCVlcn3F8j8xW1DoivveO0mfwKSqflua5OVmV0vjN6ZjjRbJ6SINdZFmx+x6sWc/ehkj8XPYDmAz9TUroPtOu42jGp24EcsgWORcKxycA+ETkrnvUrDaRIvLFFFGueiIB+g61zn2hODqkIY/uhBj0zJvVOH5GOTa4QXSRbdiuqO2+z9Hg1mvNJBtuNxtWrqGrwQFRPLHGXOFDsBzHyGetdUym9SsK2azQClKUBVeMuDUvmik8SSGaHISSM4OGxkHzG1UbiL+1rGCRphDcW8fveKzYcdug612Oqp7UdOln0y4it1LSMowo6ncZAqLin9go/Cksq2H2qK3Ny93ITKYzgxquyrg7nGT09fOtiLia2V1WeQwt5SqV/UV6cEcR22k6fBBfOUnOWaJVLsuT3C9K9+K+M7WeMLDaLdBxkNMgVP8AUOYn5ViyfGV5MlJ76NNF861xijb8ZXJMbK6noVOQfpUbcQn7dHnOVtXZfmyg1UtPsVjDEqInZsgW7Mqr6YPX6VtatqBia0lluHkYrJG3NjnC5BBOOqg96ox/DSxrXbvr0abchyik1omdQnYwlVBLE4HrnbepuxiMMCQgYC/e9SepPnUZwJA11PK6nMEOwbs0nU488CpUahDJzCOeORgSCFYZHbFYvJf3PDXr/RbVOpy0aeo6BazgM9tEW/iCgH6itSLhAAFre8ubYj8KvzKf+FulTkPMDtmvUTLzHOd65lOddBqTk/5LZ0QktaKzxTpMjRp4EazkDqZDG4b+IYGGz3FU1kvI2CSwyRkkD34+dTnYbx5I+ldUkiA3U5rCTHnBz3FdPF/qG+n8Gvt+hVXOmL+KTRy7XtSaxcR3kcbORkeC+cdMBgd1O42Nb9upZW54mikTlLKdwVYZVgaqPGp59Uk5t2N2QfPH7IAfDriumazL/eyjfdltzy+hRv8Ak35V9bT5Sz5q4SfUizB8lkStSlLa2QZdcdN68ZsiOR/4FLfSti1iBbBr4v4yY3iDfvCFJ8lJ3r6O6TUHx+z6jIm41y4/ei6aDpscUMYjGPEUOxPViR1JrduF5dmwMb5PSoLUNSlSHMaqiRgKXmz7o2APKgJNe2lcKi/96fUzOpG8cWFA9MfeFfl1njbcm2c59dnxX9/Wv1e2aV5xnbo/hQJJdznokQyPm3aud8SXdy+qp9rhWKV2i/ZjflAYFcnufOv0doHDNrZry2sKJ5kD3j6lupri3takSPX7aR2AULEW/lAY7n5V2cXDrxo6gv5MVt0rX2QWsQao+pTlnmV4mDEoxIjQnClQDuMdqzxXwvdyxS3VxcSzGLA/aKQSD5b7YqT4642iN6bjRnlEpULKwUeHIB02O5+OBXvouo6hq8EkJkhVPxjHKzfQHIz8KndKcGpevZGCTWvZ1TReIIrPTbVr+ZUbwVzzHLHbyG5qw6Nq8N1Es1s6yRtnDD0OCPQ5r87a5bTwsxvo+djyxpNICyRKPdzyjboM11PhbW9M0uwhj+1oysSeYZJZicseVRkeXTtVkLFNbRGUdHRaVF6Dr8F5H4lrIJFBwSM5B8iDuKxVhE1+JOK7Wx5PtUnKXzyqASTjGTgdt6ofFHtEa6jMOmLMhbZp3XlCr3Kg7k471ue0bhm8nvYZrSOORfCMZLtjkPNnPT9K99N9m7uM39yzk/gj91VHkD1NTjx9k1x9lQ0/ThBEzoAefZpH953PmSd68JnxjnZQMbZYbD4dq6Ensts1OUMyn/1CfyNbFt7MdOUlmgDsepclv1q1XJLpFquSXSOXSaije5ATcyY91YQW37cx6Crxwj7O+aN5dUAeaZOQIDtEh6qvk3mavunaTDAOWCKOMeSKB+grdAqudjl9lU7HL7IzStNt7K3EcQWOJB3P1JJ6/E1y/iPVOHpJCCCHJwZrdCoB8y64FdX1ezWWGSN0WQFT7jdG22B9M1+ZdQ0i+lndbm3uI06eHAg5fQD8OPU1U1sgdOXhm9t99N1GOaMjIiuSDt2w3UVpPrV5GwS4suZz0+zyK2fUKTmuW6NwhfXXiNaRyMqP4ZJbBB8uvbviui8F+yG9iuYbm6nRPDcNyqzMxwc4z0HlWa7Dpt/eKLYXzh9MldO40sy/JP48DHYLLGRv8anIMF15DkE7VeLmwjkGJI0b/EoP61Hf9mYOdXCkFSCMEgbbjbuK5eR4eMnH4ukvs1V5rSfM/NPE8qrrLMxwFugWJ6ABlJPpt+lXzXOLYZCjwRSTIjnnlVDyorbbHufSqfBo0l5rcoCeIi3YMoOPueJg7HqMDev03bWMcaBI0RUAxyhQB9K7HwrnCfuP0Zq75VvcTgC6nbltpgu/4gQR8R2r3jv7ZpFCSmUlgMRqTvmrT7XtBhSazukRfEMyxMoAw6knYr361tsIYcfuYiD0wFrrS8nY1rRb5D+q8iiKjGG20UvVuIb6GcrKUW28YR55QObOMZJ6Ad6ntU0DDLPaN4NyuCHQ+6w8mA2YVMcN28N811bXCrNGcMG7DPbPZtutZn9lzRBjYXk0Z/Cj++o9N98Vznt9nzTotyIxvqfCX/DPDHEGorKyX3gyR9RIvu42+6FA3OfOqBxTbSXF617e2jtGAAY0kH3Vz59sGrTpsWozhohCEnQ8rSuMIf5h57VN23s7lljZL+6L83aIco+ZO5p2Sonnyl+aWkzkttwtDfOZbFWtbfoed+ZifQDoPnW3w/p97pt4q2wWfxQQFHRwNznP3Tsa7Rpns9sYARHEQCNxzHf169ai+N9JWzs5Z7NG8XlCAjJKKxAYr5HFRnHa0zbFZKv3tcSqD2j2uWS8jdGzh0IDAedaWn8KLqM5l05Ps8I/8Rk2z35R6ivThThcX01uUtylrC3PJLIv7SZ/L4ZruEUQUAKAAOwGB9BWanFjDtbR0Z2t9Fb4G4PTTo3VXLvIeZ2O2T2wB0pVopWvRSYxTFZpXoFKUoBSlKAxXldQB0ZckcwIyOoztsa9qUBGcP6HDZwrDbrhRk77lierE9yfOpHNaGtavFaxNLOwVFH1PYDzNcb1vWbu9m8X7RJbRY5UjjO5GerfzH8qtqonb+iKbb4VfuzrHEHFtpZgfaZkQkgAZyd/QdqkdO1GKdBJA6uh6FTkVwhtKt3B8ON3X7rSynmaQ9Thj2+Fetlo2Cwtmmi74icgfMVsj42xx5bRjl5OtS46ZZtV9l8r6j9qt3jgQTLJ7vNzOMhnDeRyNu3vV1YV+fuHftFxqcMNtfT4Qh5TJISCAclFUddtvnX6BWsE4uL0zoQkpLaKLxzwLNfXMM8V2YfBXCLy5AbJy4/mwQPkK1bP2TQGTxb6aa7fv4hwPoK6NisYqJ60n2aemaXDboEgjWNR2UY/61uVmlBo+QKyKzSh6Kwyg9azSgPlUA6DHwrIrNKAUpSgFKUoBSlKAUpSgFR2u6zDaRNNcOFRRn1PoB3NSNUf2n8B/wBqRIEk8OWM+6TkqQeoIHf1oCk63qcl7JFPcpyR5zBAzfRmXuTUVfXKzOIISOYjnmZT+7QH7g83PfyqU0z2HzJJHJJfDKEMOVCSMHOxY1U/adpqaZqQFq0ic8YkLd+YlgR5FTgHHxrbDL4xUNde9ezFPE5Sct7frfotdv7zKqLhV6L5AVAcU640ccoifkDZViDgnsVU/rUfwtqk+pXCW8krw8wwWgjJLeecfdGO/SrtY+zP7TfhpY3isrbCJHIcmYqcs2Oysdznc71qyfIqcOEF0ZcbxrhPnN7ZAex3gm6mkW752t4VYEMB78uDnlGeibbnvX6HFfEMIUBVAAAwAOgFelcg64pSlAKUpQClKUApSlAKUpQClKUApSlAKUpQClKUApSlAYrVvdPimAE0aOP5lB/WsUoBY6ZDDkQxJHnryKBn6Vt0pQ8FZpSh6KUpQClKUApSlAKUpQClKUApSlAf/9k="/>
          <p:cNvSpPr>
            <a:spLocks noChangeAspect="1" noChangeArrowheads="1"/>
          </p:cNvSpPr>
          <p:nvPr/>
        </p:nvSpPr>
        <p:spPr bwMode="auto">
          <a:xfrm>
            <a:off x="155575" y="-136525"/>
            <a:ext cx="296863" cy="296863"/>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20490" name="Picture 10" descr="C:\Users\smunoz_fe.HOGARDECRISTO\Desktop\Pieza Desorden.jpg"/>
          <p:cNvPicPr>
            <a:picLocks noChangeAspect="1" noChangeArrowheads="1"/>
          </p:cNvPicPr>
          <p:nvPr/>
        </p:nvPicPr>
        <p:blipFill>
          <a:blip r:embed="rId3" cstate="print"/>
          <a:srcRect/>
          <a:stretch>
            <a:fillRect/>
          </a:stretch>
        </p:blipFill>
        <p:spPr bwMode="auto">
          <a:xfrm>
            <a:off x="6228184" y="3645024"/>
            <a:ext cx="2591420" cy="2362765"/>
          </a:xfrm>
          <a:prstGeom prst="rect">
            <a:avLst/>
          </a:prstGeom>
          <a:noFill/>
        </p:spPr>
      </p:pic>
    </p:spTree>
  </p:cSld>
  <p:clrMapOvr>
    <a:masterClrMapping/>
  </p:clrMapOvr>
  <p:transition>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Personalizado 1">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65</TotalTime>
  <Words>702</Words>
  <Application>Microsoft Office PowerPoint</Application>
  <PresentationFormat>Presentación en pantalla (4:3)</PresentationFormat>
  <Paragraphs>46</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Solsticio</vt:lpstr>
      <vt:lpstr>Diapositiva 1</vt:lpstr>
      <vt:lpstr>Diapositiva 2</vt:lpstr>
      <vt:lpstr>Diapositiva 3</vt:lpstr>
      <vt:lpstr>Diapositiva 4</vt:lpstr>
      <vt:lpstr>Diapositiva 5</vt:lpstr>
      <vt:lpstr>Diapositiva 6</vt:lpstr>
      <vt:lpstr>Diapositiva 7</vt:lpstr>
      <vt:lpstr>Diapositiva 8</vt:lpstr>
      <vt:lpstr>Diapositiva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smunoz_fe</dc:creator>
  <cp:lastModifiedBy>Hector Nuñez</cp:lastModifiedBy>
  <cp:revision>10</cp:revision>
  <dcterms:created xsi:type="dcterms:W3CDTF">2013-05-15T16:12:36Z</dcterms:created>
  <dcterms:modified xsi:type="dcterms:W3CDTF">2013-05-29T17:37:56Z</dcterms:modified>
</cp:coreProperties>
</file>